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de-DE" smtClean="0"/>
              <a:t>Titelmasterformat durch Klicken bearbeiten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446C117F-5CCF-4837-BE5F-2B92066CAFAF}" type="datetimeFigureOut">
              <a:rPr lang="en-US" dirty="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84EB90BD-B6CE-46B7-997F-7313B992CCDC}" type="datetimeFigureOut">
              <a:rPr lang="en-US" dirty="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de-DE" smtClean="0"/>
              <a:t>Titelmasterformat durch Klicken bearbeiten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CDB9D11F-B188-461D-B23F-39381795C052}" type="datetimeFigureOut">
              <a:rPr lang="en-US" dirty="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‹Nr.›</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52E6D8D9-55A2-4063-B0F3-121F44549695}" type="datetimeFigureOut">
              <a:rPr lang="en-US" dirty="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de-DE" smtClean="0"/>
              <a:t>Titelmasterformat durch Klicken bearbeiten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3" name="Date Placeholder 2"/>
          <p:cNvSpPr>
            <a:spLocks noGrp="1"/>
          </p:cNvSpPr>
          <p:nvPr>
            <p:ph type="dt" sz="half" idx="10"/>
          </p:nvPr>
        </p:nvSpPr>
        <p:spPr/>
        <p:txBody>
          <a:bodyPr/>
          <a:lstStyle/>
          <a:p>
            <a:fld id="{D4B24536-994D-4021-A283-9F449C0DB509}" type="datetimeFigureOut">
              <a:rPr lang="en-US" dirty="0"/>
              <a:t>4/25/2024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de-DE" smtClean="0"/>
              <a:t>Titelmasterformat durch Klicken bearbeiten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3" name="Date Placeholder 2"/>
          <p:cNvSpPr>
            <a:spLocks noGrp="1"/>
          </p:cNvSpPr>
          <p:nvPr>
            <p:ph type="dt" sz="half" idx="10"/>
          </p:nvPr>
        </p:nvSpPr>
        <p:spPr/>
        <p:txBody>
          <a:bodyPr/>
          <a:lstStyle/>
          <a:p>
            <a:fld id="{3CBBBB78-C96F-47B7-AB17-D852CA960AC9}" type="datetimeFigureOut">
              <a:rPr lang="en-US" dirty="0"/>
              <a:t>4/25/2024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4/25/2024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30578ACC-22D6-47C1-A373-4FD133E34F3C}" type="datetimeFigureOut">
              <a:rPr lang="en-US" dirty="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680322" y="3030008"/>
            <a:ext cx="4698355" cy="2906179"/>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594123" y="3030008"/>
            <a:ext cx="4700059" cy="2906179"/>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de-DE" smtClean="0"/>
              <a:t>Titelmasterformat durch Klicken bearbeiten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E331444B-B92B-4E27-8C94-BB93EAF5CB18}" type="datetimeFigureOut">
              <a:rPr lang="en-US" dirty="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363EFA5E-FA76-400D-B3DC-F0BA90E6D107}" type="datetimeFigureOut">
              <a:rPr lang="en-US" dirty="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4/25/2024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ss-maschinenbau.de/" TargetMode="External"/><Relationship Id="rId2" Type="http://schemas.openxmlformats.org/officeDocument/2006/relationships/hyperlink" Target="mailto:info@hss-maschinenbau.d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hss-maschinenbau.de/galvanisches-verzinken/" TargetMode="External"/><Relationship Id="rId2" Type="http://schemas.openxmlformats.org/officeDocument/2006/relationships/hyperlink" Target="https://www.hss-maschinenbau.de/bruenieren/" TargetMode="External"/><Relationship Id="rId1" Type="http://schemas.openxmlformats.org/officeDocument/2006/relationships/slideLayout" Target="../slideLayouts/slideLayout4.xml"/><Relationship Id="rId5" Type="http://schemas.openxmlformats.org/officeDocument/2006/relationships/hyperlink" Target="https://www.hss-maschinenbau.de/eloxieren/" TargetMode="External"/><Relationship Id="rId4" Type="http://schemas.openxmlformats.org/officeDocument/2006/relationships/hyperlink" Target="https://www.hss-maschinenbau.de/galvanisches-vernickel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s://www.hss-maschinenbau.de/strahlen/" TargetMode="External"/><Relationship Id="rId3" Type="http://schemas.openxmlformats.org/officeDocument/2006/relationships/hyperlink" Target="https://www.hss-maschinenbau.de/konventionelles-fraesen/" TargetMode="External"/><Relationship Id="rId7" Type="http://schemas.openxmlformats.org/officeDocument/2006/relationships/hyperlink" Target="https://www.hss-maschinenbau.de/cnc-saegen/" TargetMode="External"/><Relationship Id="rId2" Type="http://schemas.openxmlformats.org/officeDocument/2006/relationships/hyperlink" Target="https://www.hss-maschinenbau.de/konventionelles-drehen/" TargetMode="External"/><Relationship Id="rId1" Type="http://schemas.openxmlformats.org/officeDocument/2006/relationships/slideLayout" Target="../slideLayouts/slideLayout2.xml"/><Relationship Id="rId6" Type="http://schemas.openxmlformats.org/officeDocument/2006/relationships/hyperlink" Target="https://www.hss-maschinenbau.de/schlosserei/" TargetMode="External"/><Relationship Id="rId11" Type="http://schemas.openxmlformats.org/officeDocument/2006/relationships/image" Target="../media/image4.jpg"/><Relationship Id="rId5" Type="http://schemas.openxmlformats.org/officeDocument/2006/relationships/hyperlink" Target="https://www.hss-maschinenbau.de/cnc-fraesen/" TargetMode="External"/><Relationship Id="rId10" Type="http://schemas.openxmlformats.org/officeDocument/2006/relationships/hyperlink" Target="https://www.hss-maschinenbau.de/schweisserei/" TargetMode="External"/><Relationship Id="rId4" Type="http://schemas.openxmlformats.org/officeDocument/2006/relationships/hyperlink" Target="https://www.hss-maschinenbau.de/cnc-drehen/" TargetMode="External"/><Relationship Id="rId9" Type="http://schemas.openxmlformats.org/officeDocument/2006/relationships/hyperlink" Target="https://www.hss-maschinenbau.de/richten/"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hss-maschinenbau.de/cnc-drehen/"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hss-maschinenbau.de/"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HSS Fertigungstechnik</a:t>
            </a:r>
            <a:endParaRPr lang="de-DE" dirty="0"/>
          </a:p>
        </p:txBody>
      </p:sp>
      <p:sp>
        <p:nvSpPr>
          <p:cNvPr id="3" name="Untertitel 2"/>
          <p:cNvSpPr>
            <a:spLocks noGrp="1"/>
          </p:cNvSpPr>
          <p:nvPr>
            <p:ph idx="1"/>
          </p:nvPr>
        </p:nvSpPr>
        <p:spPr/>
        <p:txBody>
          <a:bodyPr>
            <a:normAutofit fontScale="47500" lnSpcReduction="20000"/>
          </a:bodyPr>
          <a:lstStyle/>
          <a:p>
            <a:r>
              <a:rPr lang="de-DE" sz="7200" dirty="0"/>
              <a:t>S</a:t>
            </a:r>
            <a:r>
              <a:rPr lang="de-DE" sz="7200" dirty="0" smtClean="0"/>
              <a:t>erien- und Einzelteilfertigung im Maschinenbau</a:t>
            </a:r>
          </a:p>
          <a:p>
            <a:r>
              <a:rPr lang="de-DE" sz="7200" dirty="0" smtClean="0"/>
              <a:t>Am Handwerkerhof 9 </a:t>
            </a:r>
          </a:p>
          <a:p>
            <a:r>
              <a:rPr lang="de-DE" sz="7200" dirty="0" smtClean="0"/>
              <a:t>51379 Leverkusen</a:t>
            </a:r>
          </a:p>
          <a:p>
            <a:r>
              <a:rPr lang="de-DE" sz="7200" dirty="0" smtClean="0"/>
              <a:t>Tel.: 02171 – 36 39 90</a:t>
            </a:r>
          </a:p>
          <a:p>
            <a:r>
              <a:rPr lang="de-DE" sz="7200" dirty="0" smtClean="0">
                <a:hlinkClick r:id="rId2"/>
              </a:rPr>
              <a:t>info@hss-maschinenbau.de</a:t>
            </a:r>
            <a:endParaRPr lang="de-DE" sz="7200" dirty="0" smtClean="0"/>
          </a:p>
          <a:p>
            <a:r>
              <a:rPr lang="de-DE" sz="7200" dirty="0" smtClean="0">
                <a:hlinkClick r:id="rId3"/>
              </a:rPr>
              <a:t>www.hss-maschinenbau.de</a:t>
            </a:r>
            <a:endParaRPr lang="de-DE" sz="7200" dirty="0" smtClean="0"/>
          </a:p>
          <a:p>
            <a:endParaRPr lang="de-DE" sz="7200" dirty="0" smtClean="0"/>
          </a:p>
          <a:p>
            <a:endParaRPr lang="de-DE" dirty="0"/>
          </a:p>
        </p:txBody>
      </p:sp>
    </p:spTree>
    <p:extLst>
      <p:ext uri="{BB962C8B-B14F-4D97-AF65-F5344CB8AC3E}">
        <p14:creationId xmlns:p14="http://schemas.microsoft.com/office/powerpoint/2010/main" val="3299531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Schweißerei</a:t>
            </a:r>
            <a:endParaRPr lang="de-DE" dirty="0"/>
          </a:p>
        </p:txBody>
      </p:sp>
      <p:sp>
        <p:nvSpPr>
          <p:cNvPr id="3" name="Inhaltsplatzhalter 2"/>
          <p:cNvSpPr>
            <a:spLocks noGrp="1"/>
          </p:cNvSpPr>
          <p:nvPr>
            <p:ph sz="half" idx="1"/>
          </p:nvPr>
        </p:nvSpPr>
        <p:spPr/>
        <p:txBody>
          <a:bodyPr>
            <a:normAutofit fontScale="85000" lnSpcReduction="10000"/>
          </a:bodyPr>
          <a:lstStyle/>
          <a:p>
            <a:pPr marL="0" indent="0">
              <a:buNone/>
            </a:pPr>
            <a:r>
              <a:rPr lang="de-DE" dirty="0"/>
              <a:t>Unsere hausinterne Schweißerei bearbeitet im WIG </a:t>
            </a:r>
            <a:r>
              <a:rPr lang="de-DE" dirty="0" smtClean="0"/>
              <a:t>/MIG / MAG Schweißverfahren </a:t>
            </a:r>
            <a:r>
              <a:rPr lang="de-DE" dirty="0"/>
              <a:t>alle gängigen Werkstoffe schnell und kostengünstig. Unsere Schweißer haben jahrelange Erfahrung und verfügen über zahlreiche Zusatzqualifikationen. Das garantiert unseren Kunden optimale </a:t>
            </a:r>
            <a:r>
              <a:rPr lang="de-DE" dirty="0" smtClean="0"/>
              <a:t>Ergebnisse. </a:t>
            </a:r>
            <a:r>
              <a:rPr lang="de-DE" dirty="0"/>
              <a:t>Reparaturschweißarbeiten </a:t>
            </a:r>
            <a:r>
              <a:rPr lang="de-DE" dirty="0" smtClean="0"/>
              <a:t>können </a:t>
            </a:r>
            <a:r>
              <a:rPr lang="de-DE" dirty="0"/>
              <a:t>wir für nahezu alle Metalle anbieten. Das WIG Schweißverfahren kommt vor allem bei legiertem Stahl und Leichtmetallen zum Einsatz. </a:t>
            </a:r>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51252" y="2373511"/>
            <a:ext cx="4586784" cy="3525441"/>
          </a:xfrm>
        </p:spPr>
      </p:pic>
    </p:spTree>
    <p:extLst>
      <p:ext uri="{BB962C8B-B14F-4D97-AF65-F5344CB8AC3E}">
        <p14:creationId xmlns:p14="http://schemas.microsoft.com/office/powerpoint/2010/main" val="412132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Fremdleistungen</a:t>
            </a:r>
            <a:endParaRPr lang="de-DE" dirty="0"/>
          </a:p>
        </p:txBody>
      </p:sp>
      <p:sp>
        <p:nvSpPr>
          <p:cNvPr id="3" name="Inhaltsplatzhalter 2"/>
          <p:cNvSpPr>
            <a:spLocks noGrp="1"/>
          </p:cNvSpPr>
          <p:nvPr>
            <p:ph sz="half" idx="1"/>
          </p:nvPr>
        </p:nvSpPr>
        <p:spPr>
          <a:xfrm>
            <a:off x="6100816" y="4339581"/>
            <a:ext cx="3010231" cy="833270"/>
          </a:xfrm>
        </p:spPr>
        <p:txBody>
          <a:bodyPr>
            <a:normAutofit/>
          </a:bodyPr>
          <a:lstStyle/>
          <a:p>
            <a:pPr marL="0" indent="0">
              <a:buNone/>
            </a:pPr>
            <a:r>
              <a:rPr lang="de-DE" sz="4400" dirty="0" smtClean="0">
                <a:hlinkClick r:id="rId2"/>
              </a:rPr>
              <a:t>Brünieren</a:t>
            </a:r>
            <a:endParaRPr lang="de-DE" sz="4400" dirty="0"/>
          </a:p>
          <a:p>
            <a:pPr marL="0" indent="0">
              <a:buNone/>
            </a:pPr>
            <a:endParaRPr lang="de-DE" dirty="0"/>
          </a:p>
        </p:txBody>
      </p:sp>
      <p:sp>
        <p:nvSpPr>
          <p:cNvPr id="8" name="Rechteck 7"/>
          <p:cNvSpPr/>
          <p:nvPr/>
        </p:nvSpPr>
        <p:spPr>
          <a:xfrm>
            <a:off x="184854" y="2265978"/>
            <a:ext cx="6048964" cy="769441"/>
          </a:xfrm>
          <a:prstGeom prst="rect">
            <a:avLst/>
          </a:prstGeom>
        </p:spPr>
        <p:txBody>
          <a:bodyPr wrap="none">
            <a:spAutoFit/>
          </a:bodyPr>
          <a:lstStyle/>
          <a:p>
            <a:r>
              <a:rPr lang="de-DE" sz="4400" dirty="0">
                <a:hlinkClick r:id="rId3"/>
              </a:rPr>
              <a:t>Galvanisches Verzinken</a:t>
            </a:r>
            <a:endParaRPr lang="de-DE" sz="4400" dirty="0"/>
          </a:p>
        </p:txBody>
      </p:sp>
      <p:sp>
        <p:nvSpPr>
          <p:cNvPr id="10" name="Rechteck 9"/>
          <p:cNvSpPr/>
          <p:nvPr/>
        </p:nvSpPr>
        <p:spPr>
          <a:xfrm>
            <a:off x="1921824" y="3258268"/>
            <a:ext cx="6226897" cy="769441"/>
          </a:xfrm>
          <a:prstGeom prst="rect">
            <a:avLst/>
          </a:prstGeom>
        </p:spPr>
        <p:txBody>
          <a:bodyPr wrap="none">
            <a:spAutoFit/>
          </a:bodyPr>
          <a:lstStyle/>
          <a:p>
            <a:r>
              <a:rPr lang="de-DE" sz="4400" dirty="0">
                <a:hlinkClick r:id="rId4"/>
              </a:rPr>
              <a:t>Galvanisches Vernickeln</a:t>
            </a:r>
            <a:endParaRPr lang="de-DE" sz="4400" dirty="0"/>
          </a:p>
        </p:txBody>
      </p:sp>
      <p:sp>
        <p:nvSpPr>
          <p:cNvPr id="11" name="Rechteck 10"/>
          <p:cNvSpPr/>
          <p:nvPr/>
        </p:nvSpPr>
        <p:spPr>
          <a:xfrm>
            <a:off x="7839705" y="5451811"/>
            <a:ext cx="2542684" cy="769441"/>
          </a:xfrm>
          <a:prstGeom prst="rect">
            <a:avLst/>
          </a:prstGeom>
        </p:spPr>
        <p:txBody>
          <a:bodyPr wrap="none">
            <a:spAutoFit/>
          </a:bodyPr>
          <a:lstStyle/>
          <a:p>
            <a:r>
              <a:rPr lang="de-DE" sz="4400" dirty="0">
                <a:hlinkClick r:id="rId5"/>
              </a:rPr>
              <a:t>Eloxieren</a:t>
            </a:r>
            <a:endParaRPr lang="de-DE" sz="4400" dirty="0"/>
          </a:p>
        </p:txBody>
      </p:sp>
    </p:spTree>
    <p:extLst>
      <p:ext uri="{BB962C8B-B14F-4D97-AF65-F5344CB8AC3E}">
        <p14:creationId xmlns:p14="http://schemas.microsoft.com/office/powerpoint/2010/main" val="730641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Galvanisches Verzinken</a:t>
            </a:r>
            <a:br>
              <a:rPr lang="de-DE" b="1" dirty="0"/>
            </a:br>
            <a:endParaRPr lang="de-DE" dirty="0"/>
          </a:p>
        </p:txBody>
      </p:sp>
      <p:sp>
        <p:nvSpPr>
          <p:cNvPr id="3" name="Inhaltsplatzhalter 2"/>
          <p:cNvSpPr>
            <a:spLocks noGrp="1"/>
          </p:cNvSpPr>
          <p:nvPr>
            <p:ph sz="half" idx="1"/>
          </p:nvPr>
        </p:nvSpPr>
        <p:spPr/>
        <p:txBody>
          <a:bodyPr>
            <a:normAutofit fontScale="85000" lnSpcReduction="20000"/>
          </a:bodyPr>
          <a:lstStyle/>
          <a:p>
            <a:pPr marL="0" indent="0">
              <a:buNone/>
            </a:pPr>
            <a:r>
              <a:rPr lang="de-DE" dirty="0"/>
              <a:t>Beim galvanischen Verzinken werden die Werkteile zunächst einmal mit heißem Wasser entfettet, damit Fette, Öle und andere Schmiermittel vom Werkstück getrennt werden. </a:t>
            </a:r>
            <a:endParaRPr lang="de-DE" dirty="0" smtClean="0"/>
          </a:p>
          <a:p>
            <a:pPr marL="0" lvl="0" indent="0">
              <a:buNone/>
            </a:pPr>
            <a:r>
              <a:rPr lang="de-DE" dirty="0"/>
              <a:t>Im </a:t>
            </a:r>
            <a:r>
              <a:rPr lang="de-DE" dirty="0" err="1"/>
              <a:t>Zinkbad</a:t>
            </a:r>
            <a:r>
              <a:rPr lang="de-DE" dirty="0"/>
              <a:t> wird Zink mittels Strom auf das Material abgeschieden. Dabei wird möglichst reines Zink an der Anode durch Strom in das Salzwasser im Zinkbecken gelöst, der Metallwerkstoff wird als Kathode in die </a:t>
            </a:r>
            <a:r>
              <a:rPr lang="de-DE" dirty="0" smtClean="0"/>
              <a:t>Elektrolyt-lösung </a:t>
            </a:r>
            <a:r>
              <a:rPr lang="de-DE" dirty="0"/>
              <a:t>getaucht und so mit Zink überzogen. Die </a:t>
            </a:r>
            <a:r>
              <a:rPr lang="de-DE" dirty="0" smtClean="0"/>
              <a:t>Standard-schichtdicke </a:t>
            </a:r>
            <a:r>
              <a:rPr lang="de-DE" dirty="0"/>
              <a:t>beträgt im Regelfall 8-12 µm.</a:t>
            </a:r>
          </a:p>
          <a:p>
            <a:pPr marL="0" indent="0">
              <a:buNone/>
            </a:pPr>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31855" y="2734962"/>
            <a:ext cx="3362327" cy="2702011"/>
          </a:xfrm>
        </p:spPr>
      </p:pic>
    </p:spTree>
    <p:extLst>
      <p:ext uri="{BB962C8B-B14F-4D97-AF65-F5344CB8AC3E}">
        <p14:creationId xmlns:p14="http://schemas.microsoft.com/office/powerpoint/2010/main" val="2822850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Galvanisches Vernickeln</a:t>
            </a:r>
            <a:br>
              <a:rPr lang="de-DE" b="1" dirty="0"/>
            </a:br>
            <a:endParaRPr lang="de-DE" dirty="0"/>
          </a:p>
        </p:txBody>
      </p:sp>
      <p:sp>
        <p:nvSpPr>
          <p:cNvPr id="3" name="Inhaltsplatzhalter 2"/>
          <p:cNvSpPr>
            <a:spLocks noGrp="1"/>
          </p:cNvSpPr>
          <p:nvPr>
            <p:ph sz="half" idx="1"/>
          </p:nvPr>
        </p:nvSpPr>
        <p:spPr/>
        <p:txBody>
          <a:bodyPr>
            <a:normAutofit fontScale="92500" lnSpcReduction="20000"/>
          </a:bodyPr>
          <a:lstStyle/>
          <a:p>
            <a:pPr marL="0" indent="0">
              <a:buNone/>
            </a:pPr>
            <a:r>
              <a:rPr lang="de-DE" dirty="0"/>
              <a:t>Wir bieten unseren Kunden galvanisches Vernickeln für zahlreiche Oberflächen an. Beim Prozess des galvanischen Vernickelns entsteht eine helle farbliche Aufhellung, die etwas an Silber erinnert. Durch eine verdichtete Oxidbeschichtung wird das Material gegen </a:t>
            </a:r>
            <a:r>
              <a:rPr lang="de-DE" dirty="0" smtClean="0"/>
              <a:t>Einflüsse wie z.B. Rost sehr </a:t>
            </a:r>
            <a:r>
              <a:rPr lang="de-DE" dirty="0"/>
              <a:t>gut geschützt. Wir können beim galvanischen Vernickeln alle wichtigen Oberflächenbeschichtungen realisieren lassen. </a:t>
            </a:r>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87630" y="2787758"/>
            <a:ext cx="3675570" cy="2945777"/>
          </a:xfrm>
        </p:spPr>
      </p:pic>
    </p:spTree>
    <p:extLst>
      <p:ext uri="{BB962C8B-B14F-4D97-AF65-F5344CB8AC3E}">
        <p14:creationId xmlns:p14="http://schemas.microsoft.com/office/powerpoint/2010/main" val="2252345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Brünieren</a:t>
            </a:r>
            <a:endParaRPr lang="de-DE" dirty="0"/>
          </a:p>
        </p:txBody>
      </p:sp>
      <p:sp>
        <p:nvSpPr>
          <p:cNvPr id="3" name="Inhaltsplatzhalter 2"/>
          <p:cNvSpPr>
            <a:spLocks noGrp="1"/>
          </p:cNvSpPr>
          <p:nvPr>
            <p:ph sz="half" idx="1"/>
          </p:nvPr>
        </p:nvSpPr>
        <p:spPr/>
        <p:txBody>
          <a:bodyPr>
            <a:normAutofit fontScale="92500" lnSpcReduction="10000"/>
          </a:bodyPr>
          <a:lstStyle/>
          <a:p>
            <a:pPr marL="0" indent="0">
              <a:buNone/>
            </a:pPr>
            <a:r>
              <a:rPr lang="de-DE" dirty="0"/>
              <a:t>Beim Brünieren werden, nach Vorgaben der DIN Norm 50983, die Werkstoffe in eine säurehaltige oder stark alkalische Lösung getaucht. Durch diesen Prozess erhält das eingetauchte Werkstück eine sehr dunkle Schutzschicht, die für eine Materialumwandlung sorgt. Diese Umwandlung sorgt für einen langanhaltenden Schutz des Werkstücks vor vielen äußeren Einflüssen. </a:t>
            </a:r>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21109" y="2336800"/>
            <a:ext cx="3047069" cy="3598863"/>
          </a:xfrm>
        </p:spPr>
      </p:pic>
    </p:spTree>
    <p:extLst>
      <p:ext uri="{BB962C8B-B14F-4D97-AF65-F5344CB8AC3E}">
        <p14:creationId xmlns:p14="http://schemas.microsoft.com/office/powerpoint/2010/main" val="3761121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Eloxieren</a:t>
            </a:r>
            <a:endParaRPr lang="de-DE" dirty="0"/>
          </a:p>
        </p:txBody>
      </p:sp>
      <p:sp>
        <p:nvSpPr>
          <p:cNvPr id="3" name="Inhaltsplatzhalter 2"/>
          <p:cNvSpPr>
            <a:spLocks noGrp="1"/>
          </p:cNvSpPr>
          <p:nvPr>
            <p:ph sz="half" idx="1"/>
          </p:nvPr>
        </p:nvSpPr>
        <p:spPr>
          <a:xfrm>
            <a:off x="680321" y="2343707"/>
            <a:ext cx="4698358" cy="3599316"/>
          </a:xfrm>
        </p:spPr>
        <p:txBody>
          <a:bodyPr>
            <a:normAutofit fontScale="85000" lnSpcReduction="20000"/>
          </a:bodyPr>
          <a:lstStyle/>
          <a:p>
            <a:pPr marL="0" indent="0">
              <a:buNone/>
            </a:pPr>
            <a:r>
              <a:rPr lang="de-DE" dirty="0"/>
              <a:t>Bauteile aus Aluminium kann man mittels galvanischem Eloxieren einer Oberflächenveredelung unterziehen. Dieses geschieht mit einer </a:t>
            </a:r>
            <a:r>
              <a:rPr lang="de-DE" dirty="0" err="1"/>
              <a:t>anodischen</a:t>
            </a:r>
            <a:r>
              <a:rPr lang="de-DE" dirty="0"/>
              <a:t> Oxidation und der Reaktion mit Sauerstoff. Im Gegensatz zu galvanischen Oberflächenveredelungen wie Verzinken oder Vernickeln, findet beim Eloxieren eine Oberflächenreaktion statt. Diese schützt das Material vor äußeren Einflüssen. Die Optik der Oberfläche kann durch gezielte Einflussnahme beeinflusst werden. </a:t>
            </a:r>
            <a:r>
              <a:rPr lang="de-DE" dirty="0" smtClean="0"/>
              <a:t>Selbst farbliche </a:t>
            </a:r>
            <a:r>
              <a:rPr lang="de-DE" dirty="0" err="1" smtClean="0"/>
              <a:t>Eloxierungen</a:t>
            </a:r>
            <a:r>
              <a:rPr lang="de-DE" dirty="0" smtClean="0"/>
              <a:t> sind für uns kein Problem.</a:t>
            </a:r>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49986" y="2767381"/>
            <a:ext cx="3716867" cy="2751969"/>
          </a:xfrm>
        </p:spPr>
      </p:pic>
    </p:spTree>
    <p:extLst>
      <p:ext uri="{BB962C8B-B14F-4D97-AF65-F5344CB8AC3E}">
        <p14:creationId xmlns:p14="http://schemas.microsoft.com/office/powerpoint/2010/main" val="213389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Unser Maschinenpark</a:t>
            </a:r>
            <a:endParaRPr lang="de-DE" dirty="0"/>
          </a:p>
        </p:txBody>
      </p:sp>
      <p:sp>
        <p:nvSpPr>
          <p:cNvPr id="3" name="Inhaltsplatzhalter 2"/>
          <p:cNvSpPr>
            <a:spLocks noGrp="1"/>
          </p:cNvSpPr>
          <p:nvPr>
            <p:ph sz="half" idx="1"/>
          </p:nvPr>
        </p:nvSpPr>
        <p:spPr/>
        <p:txBody>
          <a:bodyPr/>
          <a:lstStyle/>
          <a:p>
            <a:pPr marL="0" indent="0">
              <a:buNone/>
            </a:pPr>
            <a:r>
              <a:rPr lang="de-DE" dirty="0" smtClean="0"/>
              <a:t>Hier bekommen Sie einen Überblick über unseren Maschinenpark nach Sparten getrennt</a:t>
            </a:r>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94350" y="2373511"/>
            <a:ext cx="4700588" cy="3525441"/>
          </a:xfrm>
        </p:spPr>
      </p:pic>
    </p:spTree>
    <p:extLst>
      <p:ext uri="{BB962C8B-B14F-4D97-AF65-F5344CB8AC3E}">
        <p14:creationId xmlns:p14="http://schemas.microsoft.com/office/powerpoint/2010/main" val="1425487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CNC Bearbeitung</a:t>
            </a:r>
            <a:endParaRPr lang="de-DE" dirty="0"/>
          </a:p>
        </p:txBody>
      </p:sp>
      <p:sp>
        <p:nvSpPr>
          <p:cNvPr id="6" name="Inhaltsplatzhalter 5"/>
          <p:cNvSpPr>
            <a:spLocks noGrp="1"/>
          </p:cNvSpPr>
          <p:nvPr>
            <p:ph sz="half" idx="2"/>
          </p:nvPr>
        </p:nvSpPr>
        <p:spPr>
          <a:xfrm>
            <a:off x="680322" y="3030008"/>
            <a:ext cx="4913801" cy="3220480"/>
          </a:xfrm>
        </p:spPr>
        <p:txBody>
          <a:bodyPr>
            <a:normAutofit fontScale="92500" lnSpcReduction="20000"/>
          </a:bodyPr>
          <a:lstStyle/>
          <a:p>
            <a:pPr marL="0" indent="0">
              <a:buNone/>
            </a:pPr>
            <a:r>
              <a:rPr lang="de-DE" dirty="0" smtClean="0"/>
              <a:t>4 x Bearbeitungszentrum </a:t>
            </a:r>
            <a:r>
              <a:rPr lang="de-DE" dirty="0" err="1"/>
              <a:t>Hurco</a:t>
            </a:r>
            <a:r>
              <a:rPr lang="de-DE" dirty="0"/>
              <a:t> VMX </a:t>
            </a:r>
            <a:r>
              <a:rPr lang="de-DE" dirty="0" smtClean="0"/>
              <a:t>42i</a:t>
            </a:r>
            <a:endParaRPr lang="de-DE" dirty="0"/>
          </a:p>
          <a:p>
            <a:pPr marL="0" indent="0">
              <a:buNone/>
            </a:pPr>
            <a:r>
              <a:rPr lang="de-DE" dirty="0"/>
              <a:t> </a:t>
            </a:r>
          </a:p>
          <a:p>
            <a:pPr marL="0" indent="0">
              <a:buNone/>
            </a:pPr>
            <a:r>
              <a:rPr lang="de-DE" dirty="0"/>
              <a:t>1.067 x 610 x 610</a:t>
            </a:r>
          </a:p>
          <a:p>
            <a:pPr marL="0" indent="0">
              <a:buNone/>
            </a:pPr>
            <a:r>
              <a:rPr lang="de-DE" dirty="0"/>
              <a:t> </a:t>
            </a:r>
          </a:p>
          <a:p>
            <a:pPr marL="0" indent="0">
              <a:buNone/>
            </a:pPr>
            <a:r>
              <a:rPr lang="de-DE" dirty="0"/>
              <a:t>4</a:t>
            </a:r>
            <a:r>
              <a:rPr lang="de-DE" dirty="0" smtClean="0"/>
              <a:t> </a:t>
            </a:r>
            <a:r>
              <a:rPr lang="de-DE" dirty="0" smtClean="0"/>
              <a:t>x Bearbeitungszentrum </a:t>
            </a:r>
            <a:r>
              <a:rPr lang="de-DE" dirty="0" err="1"/>
              <a:t>Hurco</a:t>
            </a:r>
            <a:r>
              <a:rPr lang="de-DE" dirty="0"/>
              <a:t> VMX </a:t>
            </a:r>
            <a:r>
              <a:rPr lang="de-DE" dirty="0" smtClean="0"/>
              <a:t>60i</a:t>
            </a:r>
            <a:endParaRPr lang="de-DE" dirty="0"/>
          </a:p>
          <a:p>
            <a:pPr marL="0" indent="0">
              <a:buNone/>
            </a:pPr>
            <a:r>
              <a:rPr lang="de-DE" dirty="0"/>
              <a:t> </a:t>
            </a:r>
          </a:p>
          <a:p>
            <a:pPr marL="0" indent="0">
              <a:buNone/>
            </a:pPr>
            <a:r>
              <a:rPr lang="de-DE" dirty="0"/>
              <a:t>1.524 x 660 x 610</a:t>
            </a:r>
          </a:p>
          <a:p>
            <a:pPr marL="0" indent="0">
              <a:buNone/>
            </a:pPr>
            <a:endParaRPr lang="de-DE" dirty="0"/>
          </a:p>
        </p:txBody>
      </p:sp>
      <p:sp>
        <p:nvSpPr>
          <p:cNvPr id="8" name="Inhaltsplatzhalter 7"/>
          <p:cNvSpPr>
            <a:spLocks noGrp="1"/>
          </p:cNvSpPr>
          <p:nvPr>
            <p:ph sz="quarter" idx="4"/>
          </p:nvPr>
        </p:nvSpPr>
        <p:spPr>
          <a:xfrm>
            <a:off x="5594123" y="3030008"/>
            <a:ext cx="5779510" cy="3596260"/>
          </a:xfrm>
        </p:spPr>
        <p:txBody>
          <a:bodyPr>
            <a:normAutofit fontScale="55000" lnSpcReduction="20000"/>
          </a:bodyPr>
          <a:lstStyle/>
          <a:p>
            <a:pPr marL="0" indent="0">
              <a:buNone/>
            </a:pPr>
            <a:r>
              <a:rPr lang="de-DE" sz="4200" dirty="0" smtClean="0"/>
              <a:t>2 x Bearbeitungszentrum </a:t>
            </a:r>
            <a:r>
              <a:rPr lang="de-DE" sz="4200" dirty="0" err="1"/>
              <a:t>Hurco</a:t>
            </a:r>
            <a:r>
              <a:rPr lang="de-DE" sz="4200" dirty="0"/>
              <a:t> VMX 30i</a:t>
            </a:r>
          </a:p>
          <a:p>
            <a:pPr marL="0" indent="0">
              <a:buNone/>
            </a:pPr>
            <a:r>
              <a:rPr lang="de-DE" sz="4200" dirty="0"/>
              <a:t> </a:t>
            </a:r>
          </a:p>
          <a:p>
            <a:pPr marL="0" indent="0">
              <a:buNone/>
            </a:pPr>
            <a:r>
              <a:rPr lang="de-DE" sz="4200" dirty="0"/>
              <a:t>760 x 510 x 610</a:t>
            </a:r>
          </a:p>
          <a:p>
            <a:pPr marL="0" indent="0">
              <a:buNone/>
            </a:pPr>
            <a:r>
              <a:rPr lang="de-DE" sz="4200" dirty="0"/>
              <a:t> </a:t>
            </a:r>
          </a:p>
          <a:p>
            <a:pPr marL="0" indent="0">
              <a:buNone/>
            </a:pPr>
            <a:r>
              <a:rPr lang="de-DE" sz="4200" dirty="0" smtClean="0"/>
              <a:t>4 x Drehzentrum </a:t>
            </a:r>
            <a:r>
              <a:rPr lang="de-DE" sz="4200" dirty="0" err="1"/>
              <a:t>Hurco</a:t>
            </a:r>
            <a:r>
              <a:rPr lang="de-DE" sz="4200" dirty="0"/>
              <a:t> </a:t>
            </a:r>
            <a:r>
              <a:rPr lang="de-DE" sz="4200" dirty="0" smtClean="0"/>
              <a:t>TMX8 </a:t>
            </a:r>
            <a:r>
              <a:rPr lang="de-DE" sz="4200" dirty="0" err="1"/>
              <a:t>MYi</a:t>
            </a:r>
            <a:endParaRPr lang="de-DE" sz="4200" dirty="0"/>
          </a:p>
          <a:p>
            <a:pPr marL="0" indent="0">
              <a:buNone/>
            </a:pPr>
            <a:r>
              <a:rPr lang="de-DE" sz="4200" dirty="0"/>
              <a:t> </a:t>
            </a:r>
          </a:p>
          <a:p>
            <a:pPr marL="0" indent="0">
              <a:buNone/>
            </a:pPr>
            <a:r>
              <a:rPr lang="de-DE" sz="4200" dirty="0" err="1"/>
              <a:t>Verfahrwege</a:t>
            </a:r>
            <a:r>
              <a:rPr lang="de-DE" sz="4200" dirty="0"/>
              <a:t> X/Z/W/Y mm</a:t>
            </a:r>
          </a:p>
          <a:p>
            <a:pPr marL="0" indent="0">
              <a:buNone/>
            </a:pPr>
            <a:r>
              <a:rPr lang="de-DE" sz="4200" dirty="0"/>
              <a:t> </a:t>
            </a:r>
          </a:p>
          <a:p>
            <a:pPr marL="0" indent="0">
              <a:buNone/>
            </a:pPr>
            <a:r>
              <a:rPr lang="de-DE" sz="4200" dirty="0"/>
              <a:t>230 / 560 / 640 / +/- 55</a:t>
            </a:r>
          </a:p>
          <a:p>
            <a:pPr marL="0" indent="0">
              <a:buNone/>
            </a:pPr>
            <a:endParaRPr lang="de-DE" dirty="0"/>
          </a:p>
        </p:txBody>
      </p:sp>
    </p:spTree>
    <p:extLst>
      <p:ext uri="{BB962C8B-B14F-4D97-AF65-F5344CB8AC3E}">
        <p14:creationId xmlns:p14="http://schemas.microsoft.com/office/powerpoint/2010/main" val="1840403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Fräsmaschinen</a:t>
            </a:r>
            <a:endParaRPr lang="de-DE" dirty="0"/>
          </a:p>
        </p:txBody>
      </p:sp>
      <p:sp>
        <p:nvSpPr>
          <p:cNvPr id="6" name="Inhaltsplatzhalter 5"/>
          <p:cNvSpPr>
            <a:spLocks noGrp="1"/>
          </p:cNvSpPr>
          <p:nvPr>
            <p:ph sz="half" idx="1"/>
          </p:nvPr>
        </p:nvSpPr>
        <p:spPr/>
        <p:txBody>
          <a:bodyPr>
            <a:normAutofit/>
          </a:bodyPr>
          <a:lstStyle/>
          <a:p>
            <a:pPr marL="0" indent="0">
              <a:buNone/>
            </a:pPr>
            <a:endParaRPr lang="it-IT" dirty="0" smtClean="0"/>
          </a:p>
          <a:p>
            <a:pPr marL="0" indent="0">
              <a:buNone/>
            </a:pPr>
            <a:endParaRPr lang="it-IT" dirty="0"/>
          </a:p>
          <a:p>
            <a:pPr marL="0" indent="0">
              <a:buNone/>
            </a:pPr>
            <a:endParaRPr lang="it-IT" dirty="0" smtClean="0"/>
          </a:p>
          <a:p>
            <a:pPr marL="0" indent="0">
              <a:buNone/>
            </a:pPr>
            <a:r>
              <a:rPr lang="it-IT" dirty="0" smtClean="0"/>
              <a:t>Ho </a:t>
            </a:r>
            <a:r>
              <a:rPr lang="it-IT" dirty="0" err="1"/>
              <a:t>Chun</a:t>
            </a:r>
            <a:r>
              <a:rPr lang="it-IT" dirty="0"/>
              <a:t> UH-1000A</a:t>
            </a:r>
          </a:p>
          <a:p>
            <a:pPr marL="0" indent="0">
              <a:buNone/>
            </a:pPr>
            <a:r>
              <a:rPr lang="it-IT" dirty="0" err="1"/>
              <a:t>Imatech</a:t>
            </a:r>
            <a:r>
              <a:rPr lang="it-IT" dirty="0"/>
              <a:t> FU 145</a:t>
            </a:r>
          </a:p>
          <a:p>
            <a:pPr marL="0" indent="0">
              <a:buNone/>
            </a:pPr>
            <a:endParaRPr lang="de-DE" dirty="0"/>
          </a:p>
        </p:txBody>
      </p:sp>
      <p:pic>
        <p:nvPicPr>
          <p:cNvPr id="7" name="Inhaltsplatzhalt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8662" y="2495706"/>
            <a:ext cx="4587310" cy="3440483"/>
          </a:xfrm>
        </p:spPr>
      </p:pic>
    </p:spTree>
    <p:extLst>
      <p:ext uri="{BB962C8B-B14F-4D97-AF65-F5344CB8AC3E}">
        <p14:creationId xmlns:p14="http://schemas.microsoft.com/office/powerpoint/2010/main" val="17603086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Sägen</a:t>
            </a:r>
            <a:endParaRPr lang="de-DE" dirty="0"/>
          </a:p>
        </p:txBody>
      </p:sp>
      <p:sp>
        <p:nvSpPr>
          <p:cNvPr id="3" name="Inhaltsplatzhalter 2"/>
          <p:cNvSpPr>
            <a:spLocks noGrp="1"/>
          </p:cNvSpPr>
          <p:nvPr>
            <p:ph sz="half" idx="1"/>
          </p:nvPr>
        </p:nvSpPr>
        <p:spPr/>
        <p:txBody>
          <a:bodyPr/>
          <a:lstStyle/>
          <a:p>
            <a:pPr marL="0" indent="0">
              <a:buNone/>
            </a:pPr>
            <a:endParaRPr lang="de-DE" dirty="0" smtClean="0"/>
          </a:p>
          <a:p>
            <a:pPr marL="0" indent="0">
              <a:buNone/>
            </a:pPr>
            <a:endParaRPr lang="de-DE" dirty="0"/>
          </a:p>
          <a:p>
            <a:pPr marL="0" indent="0">
              <a:buNone/>
            </a:pPr>
            <a:endParaRPr lang="de-DE" dirty="0" smtClean="0"/>
          </a:p>
          <a:p>
            <a:pPr marL="0" indent="0">
              <a:buNone/>
            </a:pPr>
            <a:r>
              <a:rPr lang="de-DE" dirty="0" err="1" smtClean="0"/>
              <a:t>Kasto</a:t>
            </a:r>
            <a:r>
              <a:rPr lang="de-DE" dirty="0" smtClean="0"/>
              <a:t> </a:t>
            </a:r>
            <a:r>
              <a:rPr lang="de-DE" dirty="0" err="1"/>
              <a:t>Win</a:t>
            </a:r>
            <a:r>
              <a:rPr lang="de-DE" dirty="0"/>
              <a:t> A3.3 (Vollautomatik)</a:t>
            </a:r>
          </a:p>
          <a:p>
            <a:pPr marL="0" indent="0">
              <a:buNone/>
            </a:pPr>
            <a:r>
              <a:rPr lang="de-DE" dirty="0" err="1"/>
              <a:t>Kasto</a:t>
            </a:r>
            <a:r>
              <a:rPr lang="de-DE" dirty="0"/>
              <a:t> </a:t>
            </a:r>
            <a:r>
              <a:rPr lang="de-DE" dirty="0" err="1"/>
              <a:t>verto</a:t>
            </a:r>
            <a:r>
              <a:rPr lang="de-DE" dirty="0"/>
              <a:t> A 2 (2 Geräte)</a:t>
            </a:r>
          </a:p>
          <a:p>
            <a:endParaRPr lang="de-DE" dirty="0"/>
          </a:p>
        </p:txBody>
      </p:sp>
      <p:pic>
        <p:nvPicPr>
          <p:cNvPr id="6" name="Inhaltsplatzhalt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94350" y="2373511"/>
            <a:ext cx="4700588" cy="3525441"/>
          </a:xfrm>
        </p:spPr>
      </p:pic>
    </p:spTree>
    <p:extLst>
      <p:ext uri="{BB962C8B-B14F-4D97-AF65-F5344CB8AC3E}">
        <p14:creationId xmlns:p14="http://schemas.microsoft.com/office/powerpoint/2010/main" val="1495001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Unsere Leistungen im Überblick</a:t>
            </a:r>
            <a:endParaRPr lang="de-DE" dirty="0"/>
          </a:p>
        </p:txBody>
      </p:sp>
      <p:sp>
        <p:nvSpPr>
          <p:cNvPr id="3" name="Inhaltsplatzhalter 2"/>
          <p:cNvSpPr>
            <a:spLocks noGrp="1"/>
          </p:cNvSpPr>
          <p:nvPr>
            <p:ph idx="1"/>
          </p:nvPr>
        </p:nvSpPr>
        <p:spPr/>
        <p:txBody>
          <a:bodyPr>
            <a:normAutofit fontScale="92500" lnSpcReduction="20000"/>
          </a:bodyPr>
          <a:lstStyle/>
          <a:p>
            <a:r>
              <a:rPr lang="de-DE" dirty="0">
                <a:hlinkClick r:id="rId2"/>
              </a:rPr>
              <a:t>Konventionelles Drehen</a:t>
            </a:r>
            <a:endParaRPr lang="de-DE" dirty="0"/>
          </a:p>
          <a:p>
            <a:r>
              <a:rPr lang="de-DE" dirty="0">
                <a:hlinkClick r:id="rId3"/>
              </a:rPr>
              <a:t>Konventionelles Fräsen</a:t>
            </a:r>
            <a:endParaRPr lang="de-DE" dirty="0"/>
          </a:p>
          <a:p>
            <a:r>
              <a:rPr lang="de-DE" dirty="0">
                <a:hlinkClick r:id="rId4"/>
              </a:rPr>
              <a:t>CNC Drehen</a:t>
            </a:r>
            <a:endParaRPr lang="de-DE" dirty="0"/>
          </a:p>
          <a:p>
            <a:r>
              <a:rPr lang="de-DE" dirty="0">
                <a:hlinkClick r:id="rId5"/>
              </a:rPr>
              <a:t>CNC Fräsen</a:t>
            </a:r>
            <a:endParaRPr lang="de-DE" dirty="0"/>
          </a:p>
          <a:p>
            <a:r>
              <a:rPr lang="de-DE" dirty="0">
                <a:hlinkClick r:id="rId6"/>
              </a:rPr>
              <a:t>Schlosserei</a:t>
            </a:r>
            <a:endParaRPr lang="de-DE" dirty="0"/>
          </a:p>
          <a:p>
            <a:r>
              <a:rPr lang="de-DE" dirty="0">
                <a:hlinkClick r:id="rId7"/>
              </a:rPr>
              <a:t>CNC Sägen</a:t>
            </a:r>
            <a:endParaRPr lang="de-DE" dirty="0"/>
          </a:p>
          <a:p>
            <a:r>
              <a:rPr lang="de-DE" dirty="0">
                <a:hlinkClick r:id="rId8"/>
              </a:rPr>
              <a:t>Strahlen</a:t>
            </a:r>
            <a:endParaRPr lang="de-DE" dirty="0"/>
          </a:p>
          <a:p>
            <a:r>
              <a:rPr lang="de-DE" dirty="0">
                <a:hlinkClick r:id="rId9"/>
              </a:rPr>
              <a:t>Richten</a:t>
            </a:r>
            <a:endParaRPr lang="de-DE" dirty="0"/>
          </a:p>
          <a:p>
            <a:r>
              <a:rPr lang="de-DE" dirty="0" err="1" smtClean="0">
                <a:hlinkClick r:id="rId10"/>
              </a:rPr>
              <a:t>Schweisserei</a:t>
            </a:r>
            <a:endParaRPr lang="de-DE" dirty="0" smtClean="0"/>
          </a:p>
          <a:p>
            <a:r>
              <a:rPr lang="de-DE" dirty="0" smtClean="0">
                <a:solidFill>
                  <a:schemeClr val="accent1">
                    <a:lumMod val="60000"/>
                    <a:lumOff val="40000"/>
                  </a:schemeClr>
                </a:solidFill>
              </a:rPr>
              <a:t>Oberflächenveredelung</a:t>
            </a:r>
            <a:endParaRPr lang="de-DE" dirty="0">
              <a:solidFill>
                <a:schemeClr val="accent1">
                  <a:lumMod val="60000"/>
                  <a:lumOff val="40000"/>
                </a:schemeClr>
              </a:solidFill>
            </a:endParaRPr>
          </a:p>
          <a:p>
            <a:endParaRPr lang="de-DE" dirty="0"/>
          </a:p>
        </p:txBody>
      </p:sp>
      <p:pic>
        <p:nvPicPr>
          <p:cNvPr id="4" name="Grafik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5206" y="2486915"/>
            <a:ext cx="4398976" cy="3299232"/>
          </a:xfrm>
          <a:prstGeom prst="rect">
            <a:avLst/>
          </a:prstGeom>
        </p:spPr>
      </p:pic>
    </p:spTree>
    <p:extLst>
      <p:ext uri="{BB962C8B-B14F-4D97-AF65-F5344CB8AC3E}">
        <p14:creationId xmlns:p14="http://schemas.microsoft.com/office/powerpoint/2010/main" val="2162265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Säulenbohrmaschinen</a:t>
            </a:r>
            <a:endParaRPr lang="de-DE" dirty="0"/>
          </a:p>
        </p:txBody>
      </p:sp>
      <p:sp>
        <p:nvSpPr>
          <p:cNvPr id="3" name="Inhaltsplatzhalter 2"/>
          <p:cNvSpPr>
            <a:spLocks noGrp="1"/>
          </p:cNvSpPr>
          <p:nvPr>
            <p:ph sz="half" idx="1"/>
          </p:nvPr>
        </p:nvSpPr>
        <p:spPr/>
        <p:txBody>
          <a:bodyPr/>
          <a:lstStyle/>
          <a:p>
            <a:pPr marL="0" indent="0">
              <a:buNone/>
            </a:pPr>
            <a:endParaRPr lang="de-DE" dirty="0" smtClean="0"/>
          </a:p>
          <a:p>
            <a:pPr marL="0" indent="0">
              <a:buNone/>
            </a:pPr>
            <a:endParaRPr lang="de-DE" dirty="0"/>
          </a:p>
          <a:p>
            <a:pPr marL="0" indent="0">
              <a:buNone/>
            </a:pPr>
            <a:endParaRPr lang="de-DE" dirty="0" smtClean="0"/>
          </a:p>
          <a:p>
            <a:pPr marL="0" indent="0">
              <a:buNone/>
            </a:pPr>
            <a:r>
              <a:rPr lang="de-DE" dirty="0" smtClean="0"/>
              <a:t>IBARMIA </a:t>
            </a:r>
            <a:r>
              <a:rPr lang="de-DE" dirty="0"/>
              <a:t>B-50 (2 Stück)</a:t>
            </a:r>
          </a:p>
          <a:p>
            <a:pPr marL="0" indent="0">
              <a:buNone/>
            </a:pPr>
            <a:r>
              <a:rPr lang="de-DE" dirty="0"/>
              <a:t>SERRMAC TCS (2 Stück)</a:t>
            </a:r>
          </a:p>
          <a:p>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95035" y="2499638"/>
            <a:ext cx="2699147" cy="3598863"/>
          </a:xfrm>
        </p:spPr>
      </p:pic>
    </p:spTree>
    <p:extLst>
      <p:ext uri="{BB962C8B-B14F-4D97-AF65-F5344CB8AC3E}">
        <p14:creationId xmlns:p14="http://schemas.microsoft.com/office/powerpoint/2010/main" val="1804667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Gewindeschneider</a:t>
            </a:r>
            <a:endParaRPr lang="de-DE" dirty="0"/>
          </a:p>
        </p:txBody>
      </p:sp>
      <p:sp>
        <p:nvSpPr>
          <p:cNvPr id="3" name="Inhaltsplatzhalter 2"/>
          <p:cNvSpPr>
            <a:spLocks noGrp="1"/>
          </p:cNvSpPr>
          <p:nvPr>
            <p:ph sz="half" idx="1"/>
          </p:nvPr>
        </p:nvSpPr>
        <p:spPr/>
        <p:txBody>
          <a:bodyPr/>
          <a:lstStyle/>
          <a:p>
            <a:pPr marL="0" indent="0">
              <a:buNone/>
            </a:pPr>
            <a:endParaRPr lang="de-DE" dirty="0" smtClean="0"/>
          </a:p>
          <a:p>
            <a:pPr marL="0" indent="0">
              <a:buNone/>
            </a:pPr>
            <a:endParaRPr lang="de-DE" dirty="0"/>
          </a:p>
          <a:p>
            <a:pPr marL="0" indent="0">
              <a:buNone/>
            </a:pPr>
            <a:endParaRPr lang="de-DE" dirty="0" smtClean="0"/>
          </a:p>
          <a:p>
            <a:pPr marL="0" indent="0">
              <a:buNone/>
            </a:pPr>
            <a:r>
              <a:rPr lang="de-DE" dirty="0" err="1" smtClean="0"/>
              <a:t>Powerflex</a:t>
            </a:r>
            <a:r>
              <a:rPr lang="de-DE" dirty="0" smtClean="0"/>
              <a:t> </a:t>
            </a:r>
            <a:r>
              <a:rPr lang="de-DE" dirty="0"/>
              <a:t>2 / Druckluft</a:t>
            </a:r>
          </a:p>
          <a:p>
            <a:pPr marL="0" indent="0">
              <a:buNone/>
            </a:pPr>
            <a:r>
              <a:rPr lang="de-DE" dirty="0" err="1"/>
              <a:t>Powerflex</a:t>
            </a:r>
            <a:r>
              <a:rPr lang="de-DE" dirty="0"/>
              <a:t> Tiger / elektrisch</a:t>
            </a:r>
          </a:p>
          <a:p>
            <a:pPr marL="0" indent="0">
              <a:buNone/>
            </a:pPr>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95070" y="2336800"/>
            <a:ext cx="2699147" cy="3598863"/>
          </a:xfrm>
        </p:spPr>
      </p:pic>
    </p:spTree>
    <p:extLst>
      <p:ext uri="{BB962C8B-B14F-4D97-AF65-F5344CB8AC3E}">
        <p14:creationId xmlns:p14="http://schemas.microsoft.com/office/powerpoint/2010/main" val="129846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Schweißtechnik</a:t>
            </a:r>
            <a:endParaRPr lang="de-DE" dirty="0"/>
          </a:p>
        </p:txBody>
      </p:sp>
      <p:sp>
        <p:nvSpPr>
          <p:cNvPr id="3" name="Inhaltsplatzhalter 2"/>
          <p:cNvSpPr>
            <a:spLocks noGrp="1"/>
          </p:cNvSpPr>
          <p:nvPr>
            <p:ph sz="half" idx="1"/>
          </p:nvPr>
        </p:nvSpPr>
        <p:spPr/>
        <p:txBody>
          <a:bodyPr/>
          <a:lstStyle/>
          <a:p>
            <a:pPr marL="0" indent="0">
              <a:buNone/>
            </a:pPr>
            <a:endParaRPr lang="de-DE" dirty="0" smtClean="0"/>
          </a:p>
          <a:p>
            <a:pPr marL="0" indent="0">
              <a:buNone/>
            </a:pPr>
            <a:endParaRPr lang="de-DE" dirty="0"/>
          </a:p>
          <a:p>
            <a:pPr marL="0" indent="0">
              <a:buNone/>
            </a:pPr>
            <a:r>
              <a:rPr lang="de-DE" dirty="0" err="1" smtClean="0"/>
              <a:t>Mig</a:t>
            </a:r>
            <a:r>
              <a:rPr lang="de-DE" dirty="0" smtClean="0"/>
              <a:t>-Mag </a:t>
            </a:r>
            <a:r>
              <a:rPr lang="de-DE" dirty="0"/>
              <a:t>/ </a:t>
            </a:r>
            <a:r>
              <a:rPr lang="de-DE" dirty="0" err="1"/>
              <a:t>Wig</a:t>
            </a:r>
            <a:endParaRPr lang="de-DE" dirty="0"/>
          </a:p>
          <a:p>
            <a:pPr marL="0" indent="0">
              <a:buNone/>
            </a:pPr>
            <a:r>
              <a:rPr lang="de-DE" dirty="0"/>
              <a:t>EWM </a:t>
            </a:r>
            <a:r>
              <a:rPr lang="de-DE" dirty="0" err="1"/>
              <a:t>Picomig</a:t>
            </a:r>
            <a:r>
              <a:rPr lang="de-DE" dirty="0"/>
              <a:t> 180 Puls</a:t>
            </a:r>
          </a:p>
          <a:p>
            <a:pPr marL="0" indent="0">
              <a:buNone/>
            </a:pPr>
            <a:r>
              <a:rPr lang="de-DE" dirty="0"/>
              <a:t>EWM Phoenix Expert Puls Force </a:t>
            </a:r>
            <a:r>
              <a:rPr lang="de-DE" dirty="0" err="1"/>
              <a:t>Arc</a:t>
            </a:r>
            <a:endParaRPr lang="de-DE" dirty="0"/>
          </a:p>
          <a:p>
            <a:pPr marL="0" indent="0">
              <a:buNone/>
            </a:pPr>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95070" y="2336800"/>
            <a:ext cx="2699147" cy="3598863"/>
          </a:xfrm>
        </p:spPr>
      </p:pic>
    </p:spTree>
    <p:extLst>
      <p:ext uri="{BB962C8B-B14F-4D97-AF65-F5344CB8AC3E}">
        <p14:creationId xmlns:p14="http://schemas.microsoft.com/office/powerpoint/2010/main" val="3255322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Drehbänke</a:t>
            </a:r>
            <a:endParaRPr lang="de-DE" dirty="0"/>
          </a:p>
        </p:txBody>
      </p:sp>
      <p:sp>
        <p:nvSpPr>
          <p:cNvPr id="3" name="Inhaltsplatzhalter 2"/>
          <p:cNvSpPr>
            <a:spLocks noGrp="1"/>
          </p:cNvSpPr>
          <p:nvPr>
            <p:ph sz="half" idx="1"/>
          </p:nvPr>
        </p:nvSpPr>
        <p:spPr/>
        <p:txBody>
          <a:bodyPr/>
          <a:lstStyle/>
          <a:p>
            <a:pPr marL="0" indent="0">
              <a:buNone/>
            </a:pPr>
            <a:endParaRPr lang="de-DE" dirty="0" smtClean="0"/>
          </a:p>
          <a:p>
            <a:pPr marL="0" indent="0">
              <a:buNone/>
            </a:pPr>
            <a:r>
              <a:rPr lang="de-DE" dirty="0"/>
              <a:t>Weiler </a:t>
            </a:r>
            <a:r>
              <a:rPr lang="de-DE" dirty="0" err="1"/>
              <a:t>Commodor</a:t>
            </a:r>
            <a:r>
              <a:rPr lang="de-DE" dirty="0"/>
              <a:t> 230AC 230×1.000</a:t>
            </a:r>
          </a:p>
          <a:p>
            <a:pPr marL="0" indent="0">
              <a:buNone/>
            </a:pPr>
            <a:r>
              <a:rPr lang="de-DE" dirty="0" err="1" smtClean="0"/>
              <a:t>Voest</a:t>
            </a:r>
            <a:r>
              <a:rPr lang="de-DE" dirty="0" smtClean="0"/>
              <a:t>-Alpine </a:t>
            </a:r>
            <a:r>
              <a:rPr lang="de-DE" dirty="0"/>
              <a:t>DA 210 210×1.500</a:t>
            </a:r>
          </a:p>
          <a:p>
            <a:pPr marL="0" indent="0">
              <a:buNone/>
            </a:pPr>
            <a:r>
              <a:rPr lang="de-DE" dirty="0"/>
              <a:t>GDW LZ360S (2 Stück) 210 x 1.000</a:t>
            </a:r>
          </a:p>
          <a:p>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95070" y="2652584"/>
            <a:ext cx="3479806" cy="2949146"/>
          </a:xfrm>
        </p:spPr>
      </p:pic>
    </p:spTree>
    <p:extLst>
      <p:ext uri="{BB962C8B-B14F-4D97-AF65-F5344CB8AC3E}">
        <p14:creationId xmlns:p14="http://schemas.microsoft.com/office/powerpoint/2010/main" val="367785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Maschinen</a:t>
            </a:r>
            <a:endParaRPr lang="de-DE" dirty="0"/>
          </a:p>
        </p:txBody>
      </p:sp>
      <p:sp>
        <p:nvSpPr>
          <p:cNvPr id="3" name="Inhaltsplatzhalter 2"/>
          <p:cNvSpPr>
            <a:spLocks noGrp="1"/>
          </p:cNvSpPr>
          <p:nvPr>
            <p:ph sz="half" idx="1"/>
          </p:nvPr>
        </p:nvSpPr>
        <p:spPr/>
        <p:txBody>
          <a:bodyPr>
            <a:normAutofit/>
          </a:bodyPr>
          <a:lstStyle/>
          <a:p>
            <a:pPr marL="0" indent="0">
              <a:buNone/>
            </a:pPr>
            <a:endParaRPr lang="de-DE" dirty="0" smtClean="0"/>
          </a:p>
          <a:p>
            <a:pPr marL="0" indent="0">
              <a:buNone/>
            </a:pPr>
            <a:endParaRPr lang="de-DE" dirty="0" smtClean="0"/>
          </a:p>
          <a:p>
            <a:pPr marL="0" indent="0">
              <a:buNone/>
            </a:pPr>
            <a:r>
              <a:rPr lang="de-DE" dirty="0" err="1" smtClean="0"/>
              <a:t>Hidrogarne</a:t>
            </a:r>
            <a:r>
              <a:rPr lang="de-DE" dirty="0" smtClean="0"/>
              <a:t> </a:t>
            </a:r>
            <a:r>
              <a:rPr lang="de-DE" dirty="0"/>
              <a:t>Hydraulikpresse 100 Tonnen zum </a:t>
            </a:r>
            <a:r>
              <a:rPr lang="de-DE" dirty="0" smtClean="0"/>
              <a:t>Richten </a:t>
            </a:r>
            <a:r>
              <a:rPr lang="de-DE" dirty="0"/>
              <a:t>langer </a:t>
            </a:r>
            <a:r>
              <a:rPr lang="de-DE" dirty="0" smtClean="0"/>
              <a:t>Werkstücke</a:t>
            </a:r>
          </a:p>
          <a:p>
            <a:pPr marL="0" indent="0">
              <a:buNone/>
            </a:pPr>
            <a:r>
              <a:rPr lang="de-DE" dirty="0" smtClean="0"/>
              <a:t>MHG </a:t>
            </a:r>
            <a:r>
              <a:rPr lang="de-DE" dirty="0"/>
              <a:t>Strahlanlage Typ SMG 50 – KP – LED zum Glasperlstrahlen</a:t>
            </a:r>
          </a:p>
          <a:p>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1351" y="2336800"/>
            <a:ext cx="4112831" cy="4001370"/>
          </a:xfrm>
        </p:spPr>
      </p:pic>
    </p:spTree>
    <p:extLst>
      <p:ext uri="{BB962C8B-B14F-4D97-AF65-F5344CB8AC3E}">
        <p14:creationId xmlns:p14="http://schemas.microsoft.com/office/powerpoint/2010/main" val="3813123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Lagerbestände Teil 1</a:t>
            </a:r>
            <a:endParaRPr lang="de-DE" dirty="0"/>
          </a:p>
        </p:txBody>
      </p:sp>
      <p:sp>
        <p:nvSpPr>
          <p:cNvPr id="3" name="Inhaltsplatzhalter 2"/>
          <p:cNvSpPr>
            <a:spLocks noGrp="1"/>
          </p:cNvSpPr>
          <p:nvPr>
            <p:ph sz="half" idx="1"/>
          </p:nvPr>
        </p:nvSpPr>
        <p:spPr/>
        <p:txBody>
          <a:bodyPr>
            <a:normAutofit/>
          </a:bodyPr>
          <a:lstStyle/>
          <a:p>
            <a:pPr marL="0" indent="0">
              <a:buNone/>
            </a:pPr>
            <a:r>
              <a:rPr lang="de-DE" dirty="0"/>
              <a:t>ST 52-3 K / </a:t>
            </a:r>
            <a:r>
              <a:rPr lang="de-DE" dirty="0" smtClean="0"/>
              <a:t>Automatenstahl</a:t>
            </a:r>
          </a:p>
          <a:p>
            <a:pPr marL="0" indent="0">
              <a:buNone/>
            </a:pPr>
            <a:r>
              <a:rPr lang="de-DE" dirty="0"/>
              <a:t/>
            </a:r>
            <a:br>
              <a:rPr lang="de-DE" dirty="0"/>
            </a:br>
            <a:r>
              <a:rPr lang="de-DE" dirty="0"/>
              <a:t>Flach von 10×5 bis </a:t>
            </a:r>
            <a:r>
              <a:rPr lang="de-DE" dirty="0" smtClean="0"/>
              <a:t>300×30</a:t>
            </a:r>
          </a:p>
          <a:p>
            <a:pPr marL="0" indent="0">
              <a:buNone/>
            </a:pPr>
            <a:r>
              <a:rPr lang="de-DE" dirty="0"/>
              <a:t/>
            </a:r>
            <a:br>
              <a:rPr lang="de-DE" dirty="0"/>
            </a:br>
            <a:r>
              <a:rPr lang="de-DE" dirty="0"/>
              <a:t>Vierkant von 5×5 bis </a:t>
            </a:r>
            <a:r>
              <a:rPr lang="de-DE" dirty="0" smtClean="0"/>
              <a:t>120×120</a:t>
            </a:r>
          </a:p>
          <a:p>
            <a:pPr marL="0" indent="0">
              <a:buNone/>
            </a:pPr>
            <a:r>
              <a:rPr lang="de-DE" dirty="0"/>
              <a:t/>
            </a:r>
            <a:br>
              <a:rPr lang="de-DE" dirty="0"/>
            </a:br>
            <a:r>
              <a:rPr lang="de-DE" dirty="0"/>
              <a:t>Sechskant von SW 8 bis </a:t>
            </a:r>
            <a:r>
              <a:rPr lang="de-DE" dirty="0" smtClean="0"/>
              <a:t>70</a:t>
            </a:r>
          </a:p>
          <a:p>
            <a:pPr marL="0" indent="0">
              <a:buNone/>
            </a:pPr>
            <a:r>
              <a:rPr lang="de-DE" dirty="0"/>
              <a:t/>
            </a:r>
            <a:br>
              <a:rPr lang="de-DE" dirty="0"/>
            </a:br>
            <a:r>
              <a:rPr lang="de-DE" dirty="0"/>
              <a:t>Rund von Durchmesser 3 bis </a:t>
            </a:r>
            <a:r>
              <a:rPr lang="de-DE" dirty="0" smtClean="0"/>
              <a:t>250</a:t>
            </a:r>
          </a:p>
          <a:p>
            <a:pPr marL="0" indent="0">
              <a:buNone/>
            </a:pPr>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49297" y="3124051"/>
            <a:ext cx="3344885" cy="2812138"/>
          </a:xfrm>
        </p:spPr>
      </p:pic>
    </p:spTree>
    <p:extLst>
      <p:ext uri="{BB962C8B-B14F-4D97-AF65-F5344CB8AC3E}">
        <p14:creationId xmlns:p14="http://schemas.microsoft.com/office/powerpoint/2010/main" val="2039725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Lagerbestände Teil 2</a:t>
            </a:r>
            <a:endParaRPr lang="de-DE" dirty="0"/>
          </a:p>
        </p:txBody>
      </p:sp>
      <p:sp>
        <p:nvSpPr>
          <p:cNvPr id="3" name="Inhaltsplatzhalter 2"/>
          <p:cNvSpPr>
            <a:spLocks noGrp="1"/>
          </p:cNvSpPr>
          <p:nvPr>
            <p:ph sz="half" idx="1"/>
          </p:nvPr>
        </p:nvSpPr>
        <p:spPr/>
        <p:txBody>
          <a:bodyPr>
            <a:normAutofit fontScale="70000" lnSpcReduction="20000"/>
          </a:bodyPr>
          <a:lstStyle/>
          <a:p>
            <a:pPr marL="0" indent="0">
              <a:buNone/>
            </a:pPr>
            <a:r>
              <a:rPr lang="de-DE" dirty="0"/>
              <a:t>Al in Si 0,5; Si 1; 4,5 </a:t>
            </a:r>
            <a:r>
              <a:rPr lang="de-DE" dirty="0" err="1" smtClean="0"/>
              <a:t>Mn</a:t>
            </a:r>
            <a:endParaRPr lang="de-DE" dirty="0" smtClean="0"/>
          </a:p>
          <a:p>
            <a:pPr marL="0" indent="0">
              <a:buNone/>
            </a:pPr>
            <a:r>
              <a:rPr lang="de-DE" dirty="0"/>
              <a:t/>
            </a:r>
            <a:br>
              <a:rPr lang="de-DE" dirty="0"/>
            </a:br>
            <a:r>
              <a:rPr lang="de-DE" dirty="0"/>
              <a:t>Flach bis 300x </a:t>
            </a:r>
            <a:r>
              <a:rPr lang="de-DE" dirty="0" smtClean="0"/>
              <a:t>30</a:t>
            </a:r>
          </a:p>
          <a:p>
            <a:pPr marL="0" indent="0">
              <a:buNone/>
            </a:pPr>
            <a:r>
              <a:rPr lang="de-DE" dirty="0"/>
              <a:t/>
            </a:r>
            <a:br>
              <a:rPr lang="de-DE" dirty="0"/>
            </a:br>
            <a:r>
              <a:rPr lang="de-DE" dirty="0"/>
              <a:t>Rund bis Durchmesser </a:t>
            </a:r>
            <a:r>
              <a:rPr lang="de-DE" dirty="0" smtClean="0"/>
              <a:t>200</a:t>
            </a:r>
          </a:p>
          <a:p>
            <a:pPr marL="0" indent="0">
              <a:buNone/>
            </a:pPr>
            <a:r>
              <a:rPr lang="de-DE" dirty="0"/>
              <a:t/>
            </a:r>
            <a:br>
              <a:rPr lang="de-DE" dirty="0"/>
            </a:br>
            <a:r>
              <a:rPr lang="de-DE" dirty="0"/>
              <a:t>1.4301, 1.4305, </a:t>
            </a:r>
            <a:r>
              <a:rPr lang="de-DE" dirty="0" smtClean="0"/>
              <a:t>1.4571</a:t>
            </a:r>
          </a:p>
          <a:p>
            <a:pPr marL="0" indent="0">
              <a:buNone/>
            </a:pPr>
            <a:r>
              <a:rPr lang="de-DE" dirty="0"/>
              <a:t/>
            </a:r>
            <a:br>
              <a:rPr lang="de-DE" dirty="0"/>
            </a:br>
            <a:r>
              <a:rPr lang="de-DE" dirty="0"/>
              <a:t>Flach blankgezogen bis 100 x </a:t>
            </a:r>
            <a:r>
              <a:rPr lang="de-DE" dirty="0" smtClean="0"/>
              <a:t>30</a:t>
            </a:r>
          </a:p>
          <a:p>
            <a:pPr marL="0" indent="0">
              <a:buNone/>
            </a:pPr>
            <a:r>
              <a:rPr lang="de-DE" dirty="0"/>
              <a:t/>
            </a:r>
            <a:br>
              <a:rPr lang="de-DE" dirty="0"/>
            </a:br>
            <a:r>
              <a:rPr lang="de-DE" dirty="0"/>
              <a:t>Flach gewalzt bis 200 x </a:t>
            </a:r>
            <a:r>
              <a:rPr lang="de-DE" dirty="0" smtClean="0"/>
              <a:t>30</a:t>
            </a:r>
          </a:p>
          <a:p>
            <a:pPr marL="0" indent="0">
              <a:buNone/>
            </a:pPr>
            <a:r>
              <a:rPr lang="de-DE" dirty="0"/>
              <a:t/>
            </a:r>
            <a:br>
              <a:rPr lang="de-DE" dirty="0"/>
            </a:br>
            <a:r>
              <a:rPr lang="de-DE" dirty="0"/>
              <a:t>Rund Durchmesser 6 bis 160</a:t>
            </a:r>
            <a:br>
              <a:rPr lang="de-DE" dirty="0"/>
            </a:br>
            <a:r>
              <a:rPr lang="de-DE" dirty="0"/>
              <a:t>Sechskant SW 8 bis 65</a:t>
            </a:r>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71923" y="2149886"/>
            <a:ext cx="3165700" cy="2931090"/>
          </a:xfr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438" y="3772189"/>
            <a:ext cx="3490097" cy="2617573"/>
          </a:xfrm>
          <a:prstGeom prst="rect">
            <a:avLst/>
          </a:prstGeom>
        </p:spPr>
      </p:pic>
    </p:spTree>
    <p:extLst>
      <p:ext uri="{BB962C8B-B14F-4D97-AF65-F5344CB8AC3E}">
        <p14:creationId xmlns:p14="http://schemas.microsoft.com/office/powerpoint/2010/main" val="1570317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Lagerbestände Teil 3</a:t>
            </a:r>
            <a:endParaRPr lang="de-DE" dirty="0"/>
          </a:p>
        </p:txBody>
      </p:sp>
      <p:sp>
        <p:nvSpPr>
          <p:cNvPr id="3" name="Inhaltsplatzhalter 2"/>
          <p:cNvSpPr>
            <a:spLocks noGrp="1"/>
          </p:cNvSpPr>
          <p:nvPr>
            <p:ph sz="half" idx="1"/>
          </p:nvPr>
        </p:nvSpPr>
        <p:spPr/>
        <p:txBody>
          <a:bodyPr>
            <a:normAutofit fontScale="92500" lnSpcReduction="10000"/>
          </a:bodyPr>
          <a:lstStyle/>
          <a:p>
            <a:pPr marL="0" indent="0">
              <a:buNone/>
            </a:pPr>
            <a:r>
              <a:rPr lang="de-DE" dirty="0"/>
              <a:t/>
            </a:r>
            <a:br>
              <a:rPr lang="de-DE" dirty="0"/>
            </a:br>
            <a:r>
              <a:rPr lang="de-DE" dirty="0"/>
              <a:t>12 x 3 bis 32 x </a:t>
            </a:r>
            <a:r>
              <a:rPr lang="de-DE" dirty="0" smtClean="0"/>
              <a:t>6</a:t>
            </a:r>
          </a:p>
          <a:p>
            <a:pPr marL="0" indent="0">
              <a:buNone/>
            </a:pPr>
            <a:r>
              <a:rPr lang="de-DE" dirty="0"/>
              <a:t/>
            </a:r>
            <a:br>
              <a:rPr lang="de-DE" dirty="0"/>
            </a:br>
            <a:r>
              <a:rPr lang="de-DE" dirty="0"/>
              <a:t>Rohre DIN </a:t>
            </a:r>
            <a:r>
              <a:rPr lang="de-DE" dirty="0" smtClean="0"/>
              <a:t>2391</a:t>
            </a:r>
          </a:p>
          <a:p>
            <a:pPr marL="0" indent="0">
              <a:buNone/>
            </a:pPr>
            <a:r>
              <a:rPr lang="de-DE" dirty="0"/>
              <a:t/>
            </a:r>
            <a:br>
              <a:rPr lang="de-DE" dirty="0"/>
            </a:br>
            <a:r>
              <a:rPr lang="de-DE" dirty="0"/>
              <a:t>Durchmesser 10 – 100 div. </a:t>
            </a:r>
            <a:r>
              <a:rPr lang="de-DE" dirty="0" smtClean="0"/>
              <a:t>Wandstärken</a:t>
            </a:r>
          </a:p>
          <a:p>
            <a:pPr marL="0" indent="0">
              <a:buNone/>
            </a:pPr>
            <a:r>
              <a:rPr lang="de-DE" dirty="0"/>
              <a:t/>
            </a:r>
            <a:br>
              <a:rPr lang="de-DE" dirty="0"/>
            </a:br>
            <a:r>
              <a:rPr lang="de-DE" dirty="0"/>
              <a:t>Werkzeugstähle div. </a:t>
            </a:r>
            <a:r>
              <a:rPr lang="de-DE" dirty="0" smtClean="0"/>
              <a:t>Abmessungen</a:t>
            </a:r>
          </a:p>
          <a:p>
            <a:pPr marL="0" indent="0">
              <a:buNone/>
            </a:pPr>
            <a:r>
              <a:rPr lang="de-DE" dirty="0"/>
              <a:t/>
            </a:r>
            <a:br>
              <a:rPr lang="de-DE" dirty="0"/>
            </a:br>
            <a:r>
              <a:rPr lang="de-DE" dirty="0"/>
              <a:t>42 CroMo4 und 16 </a:t>
            </a:r>
            <a:r>
              <a:rPr lang="de-DE" dirty="0" err="1"/>
              <a:t>MnCR</a:t>
            </a:r>
            <a:endParaRPr lang="de-DE" dirty="0"/>
          </a:p>
        </p:txBody>
      </p:sp>
      <p:sp>
        <p:nvSpPr>
          <p:cNvPr id="4" name="Textplatzhalter 3"/>
          <p:cNvSpPr>
            <a:spLocks noGrp="1"/>
          </p:cNvSpPr>
          <p:nvPr>
            <p:ph sz="half" idx="2"/>
          </p:nvPr>
        </p:nvSpPr>
        <p:spPr/>
        <p:txBody>
          <a:bodyPr/>
          <a:lstStyle/>
          <a:p>
            <a:pPr marL="0" indent="0">
              <a:buNone/>
            </a:pPr>
            <a:r>
              <a:rPr lang="de-DE" sz="2400" dirty="0"/>
              <a:t>Div. Abmessungen in MS58, in RG 7, CUSN12</a:t>
            </a:r>
          </a:p>
          <a:p>
            <a:pPr marL="0" indent="0">
              <a:buNone/>
            </a:pPr>
            <a:r>
              <a:rPr lang="de-DE" sz="2400" dirty="0"/>
              <a:t/>
            </a:r>
            <a:br>
              <a:rPr lang="de-DE" sz="2400" dirty="0"/>
            </a:br>
            <a:r>
              <a:rPr lang="de-DE" sz="2400" dirty="0"/>
              <a:t>Wellen in CF 53</a:t>
            </a:r>
          </a:p>
          <a:p>
            <a:pPr marL="0" indent="0">
              <a:buNone/>
            </a:pPr>
            <a:r>
              <a:rPr lang="de-DE" sz="2400" dirty="0"/>
              <a:t/>
            </a:r>
            <a:br>
              <a:rPr lang="de-DE" sz="2400" dirty="0"/>
            </a:br>
            <a:r>
              <a:rPr lang="de-DE" sz="2400" dirty="0"/>
              <a:t>Durchmesser 6 – 50</a:t>
            </a:r>
          </a:p>
          <a:p>
            <a:pPr marL="0" indent="0">
              <a:buNone/>
            </a:pPr>
            <a:r>
              <a:rPr lang="de-DE" sz="2400" dirty="0"/>
              <a:t/>
            </a:r>
            <a:br>
              <a:rPr lang="de-DE" sz="2400" dirty="0"/>
            </a:br>
            <a:r>
              <a:rPr lang="de-DE" sz="2400" dirty="0"/>
              <a:t>Trapezgewindespindeln 3 m Länge</a:t>
            </a:r>
          </a:p>
          <a:p>
            <a:endParaRPr lang="de-DE" dirty="0"/>
          </a:p>
        </p:txBody>
      </p:sp>
    </p:spTree>
    <p:extLst>
      <p:ext uri="{BB962C8B-B14F-4D97-AF65-F5344CB8AC3E}">
        <p14:creationId xmlns:p14="http://schemas.microsoft.com/office/powerpoint/2010/main" val="2214144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Konventionelles Drehen</a:t>
            </a:r>
            <a:endParaRPr lang="de-DE" dirty="0"/>
          </a:p>
        </p:txBody>
      </p:sp>
      <p:sp>
        <p:nvSpPr>
          <p:cNvPr id="3" name="Inhaltsplatzhalter 2"/>
          <p:cNvSpPr>
            <a:spLocks noGrp="1"/>
          </p:cNvSpPr>
          <p:nvPr>
            <p:ph sz="half" idx="1"/>
          </p:nvPr>
        </p:nvSpPr>
        <p:spPr/>
        <p:txBody>
          <a:bodyPr>
            <a:normAutofit fontScale="77500" lnSpcReduction="20000"/>
          </a:bodyPr>
          <a:lstStyle/>
          <a:p>
            <a:pPr marL="0" indent="0">
              <a:buNone/>
            </a:pPr>
            <a:r>
              <a:rPr lang="de-DE" dirty="0"/>
              <a:t>Das Handwerk des konventionellen Drehens ist seit vielen Jahrzehnten Bestandteil des Maschinenbaus. Im Gegensatz zum </a:t>
            </a:r>
            <a:r>
              <a:rPr lang="de-DE" dirty="0">
                <a:hlinkClick r:id="rId2"/>
              </a:rPr>
              <a:t>CNC Drehen</a:t>
            </a:r>
            <a:r>
              <a:rPr lang="de-DE" dirty="0"/>
              <a:t>, werden beim konventionellen Drehen keine computergestützten Produktionsprozesse durchgeführt. Der Umgang mit einer Drehmaschine erfordert deshalb eine gute und sicherere Handhabung. </a:t>
            </a:r>
            <a:r>
              <a:rPr lang="de-DE" dirty="0" smtClean="0"/>
              <a:t>Das </a:t>
            </a:r>
            <a:r>
              <a:rPr lang="de-DE" dirty="0"/>
              <a:t>Einspannen der Werkstücke muss sehr sorgfältig </a:t>
            </a:r>
            <a:r>
              <a:rPr lang="de-DE" dirty="0" smtClean="0"/>
              <a:t>erfolgen. </a:t>
            </a:r>
          </a:p>
          <a:p>
            <a:pPr marL="0" indent="0">
              <a:buNone/>
            </a:pPr>
            <a:r>
              <a:rPr lang="de-DE" dirty="0" smtClean="0"/>
              <a:t>Unsere </a:t>
            </a:r>
            <a:r>
              <a:rPr lang="de-DE" dirty="0"/>
              <a:t>Fachleute sind seit vielen Jahren mit den Umsetzungen von Aufträgen beim konventionellen Drehen vertraut und </a:t>
            </a:r>
            <a:r>
              <a:rPr lang="de-DE" dirty="0" smtClean="0"/>
              <a:t>liefern </a:t>
            </a:r>
            <a:r>
              <a:rPr lang="de-DE" dirty="0"/>
              <a:t>perfekte Arbeit ab.</a:t>
            </a:r>
          </a:p>
        </p:txBody>
      </p:sp>
      <p:pic>
        <p:nvPicPr>
          <p:cNvPr id="5" name="Inhaltsplatzhalt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83698" y="2410748"/>
            <a:ext cx="4700588" cy="3525441"/>
          </a:xfrm>
        </p:spPr>
      </p:pic>
    </p:spTree>
    <p:extLst>
      <p:ext uri="{BB962C8B-B14F-4D97-AF65-F5344CB8AC3E}">
        <p14:creationId xmlns:p14="http://schemas.microsoft.com/office/powerpoint/2010/main" val="3835893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CNC Drehen</a:t>
            </a:r>
            <a:endParaRPr lang="de-DE" dirty="0"/>
          </a:p>
        </p:txBody>
      </p:sp>
      <p:sp>
        <p:nvSpPr>
          <p:cNvPr id="3" name="Inhaltsplatzhalter 2"/>
          <p:cNvSpPr>
            <a:spLocks noGrp="1"/>
          </p:cNvSpPr>
          <p:nvPr>
            <p:ph sz="half" idx="1"/>
          </p:nvPr>
        </p:nvSpPr>
        <p:spPr/>
        <p:txBody>
          <a:bodyPr>
            <a:normAutofit fontScale="77500" lnSpcReduction="20000"/>
          </a:bodyPr>
          <a:lstStyle/>
          <a:p>
            <a:pPr marL="0" indent="0">
              <a:buNone/>
            </a:pPr>
            <a:r>
              <a:rPr lang="de-DE" dirty="0"/>
              <a:t>CNC Drehen bieten </a:t>
            </a:r>
            <a:r>
              <a:rPr lang="de-DE" dirty="0" smtClean="0"/>
              <a:t>wir für </a:t>
            </a:r>
            <a:r>
              <a:rPr lang="de-DE" dirty="0"/>
              <a:t>die Bearbeitung aller gängigen Materialien an. Hierbei bieten wir branchenübergreifend, in Abhängigkeit der jeweiligen gewünschten Bauteile, eine hochwertige Verarbeitung und faire Preise. Unsere CNC Qualitätskontrolle überwacht den gesamten Prozess, damit konnten wir in den vergangenen Jahrzehnten eine extrem hohe Kundenzufriedenheit erzielen. </a:t>
            </a:r>
            <a:r>
              <a:rPr lang="de-DE" dirty="0" smtClean="0"/>
              <a:t>Aufgrund unseres großen Materiallagers können wir auch kurzfristige Aufträge umsetzen. </a:t>
            </a:r>
            <a:r>
              <a:rPr lang="de-DE" dirty="0"/>
              <a:t>Durch eine sehr große Genauigkeit während unseres Fertigungsprozesses sind wir in der Lage auch schwierigste Aufträge zu erfüllen. </a:t>
            </a:r>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21146" y="2588807"/>
            <a:ext cx="2699147" cy="2963043"/>
          </a:xfrm>
        </p:spPr>
      </p:pic>
    </p:spTree>
    <p:extLst>
      <p:ext uri="{BB962C8B-B14F-4D97-AF65-F5344CB8AC3E}">
        <p14:creationId xmlns:p14="http://schemas.microsoft.com/office/powerpoint/2010/main" val="2039317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CNC Fräsen</a:t>
            </a:r>
            <a:endParaRPr lang="de-DE" dirty="0"/>
          </a:p>
        </p:txBody>
      </p:sp>
      <p:sp>
        <p:nvSpPr>
          <p:cNvPr id="3" name="Inhaltsplatzhalter 2"/>
          <p:cNvSpPr>
            <a:spLocks noGrp="1"/>
          </p:cNvSpPr>
          <p:nvPr>
            <p:ph sz="half" idx="1"/>
          </p:nvPr>
        </p:nvSpPr>
        <p:spPr/>
        <p:txBody>
          <a:bodyPr>
            <a:normAutofit fontScale="77500" lnSpcReduction="20000"/>
          </a:bodyPr>
          <a:lstStyle/>
          <a:p>
            <a:r>
              <a:rPr lang="de-DE" dirty="0"/>
              <a:t>CNC Fräsen können wir mit allen gängigen Materialien realisieren. Auf </a:t>
            </a:r>
            <a:r>
              <a:rPr lang="de-DE" dirty="0" smtClean="0"/>
              <a:t>unseren </a:t>
            </a:r>
            <a:r>
              <a:rPr lang="de-DE" dirty="0"/>
              <a:t>Bearbeitungszentren </a:t>
            </a:r>
            <a:r>
              <a:rPr lang="de-DE" dirty="0" smtClean="0"/>
              <a:t>werden </a:t>
            </a:r>
            <a:r>
              <a:rPr lang="de-DE" dirty="0"/>
              <a:t>über die Dialogprogrammierung </a:t>
            </a:r>
            <a:r>
              <a:rPr lang="de-DE" dirty="0" smtClean="0"/>
              <a:t>Ihre </a:t>
            </a:r>
            <a:r>
              <a:rPr lang="de-DE" dirty="0"/>
              <a:t>Zeichnungen direkt an der Maschine </a:t>
            </a:r>
            <a:r>
              <a:rPr lang="de-DE" dirty="0" smtClean="0"/>
              <a:t>programmiert. </a:t>
            </a:r>
            <a:r>
              <a:rPr lang="de-DE" dirty="0"/>
              <a:t>M</a:t>
            </a:r>
            <a:r>
              <a:rPr lang="de-DE" dirty="0" smtClean="0"/>
              <a:t>it </a:t>
            </a:r>
            <a:r>
              <a:rPr lang="de-DE" dirty="0"/>
              <a:t>der hervorragenden Steuerung und unserem großen Werkzeugstamm werden geringste Rüst- und Programmierzeiten erreicht.</a:t>
            </a:r>
          </a:p>
          <a:p>
            <a:r>
              <a:rPr lang="de-DE" dirty="0" err="1" smtClean="0"/>
              <a:t>Desweiteren</a:t>
            </a:r>
            <a:r>
              <a:rPr lang="de-DE" dirty="0" smtClean="0"/>
              <a:t> </a:t>
            </a:r>
            <a:r>
              <a:rPr lang="de-DE" dirty="0"/>
              <a:t>können CAD Dateien eingelesen und verarbeitet werden.</a:t>
            </a:r>
          </a:p>
          <a:p>
            <a:r>
              <a:rPr lang="de-DE" dirty="0"/>
              <a:t>Ein weiterer Bestandteil unserer </a:t>
            </a:r>
            <a:r>
              <a:rPr lang="de-DE" dirty="0" smtClean="0"/>
              <a:t>Zerspanungs-mechaniker </a:t>
            </a:r>
            <a:r>
              <a:rPr lang="de-DE" dirty="0"/>
              <a:t>ist das </a:t>
            </a:r>
            <a:r>
              <a:rPr lang="de-DE" dirty="0" smtClean="0"/>
              <a:t>Programmieren </a:t>
            </a:r>
            <a:r>
              <a:rPr lang="de-DE" dirty="0"/>
              <a:t>von Teilen mit komplexen </a:t>
            </a:r>
            <a:r>
              <a:rPr lang="de-DE" dirty="0" smtClean="0"/>
              <a:t>Konturen </a:t>
            </a:r>
            <a:r>
              <a:rPr lang="de-DE" dirty="0"/>
              <a:t>am C</a:t>
            </a:r>
            <a:r>
              <a:rPr lang="de-DE" dirty="0" smtClean="0"/>
              <a:t>omputer </a:t>
            </a:r>
            <a:r>
              <a:rPr lang="de-DE" dirty="0"/>
              <a:t>mittels einer CAD/CAM Software</a:t>
            </a:r>
            <a:r>
              <a:rPr lang="de-DE" dirty="0" smtClean="0"/>
              <a:t>.</a:t>
            </a:r>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95070" y="2336800"/>
            <a:ext cx="2924711" cy="3598863"/>
          </a:xfrm>
        </p:spPr>
      </p:pic>
    </p:spTree>
    <p:extLst>
      <p:ext uri="{BB962C8B-B14F-4D97-AF65-F5344CB8AC3E}">
        <p14:creationId xmlns:p14="http://schemas.microsoft.com/office/powerpoint/2010/main" val="1952709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Schlosserei</a:t>
            </a:r>
            <a:endParaRPr lang="de-DE" dirty="0"/>
          </a:p>
        </p:txBody>
      </p:sp>
      <p:sp>
        <p:nvSpPr>
          <p:cNvPr id="3" name="Inhaltsplatzhalter 2"/>
          <p:cNvSpPr>
            <a:spLocks noGrp="1"/>
          </p:cNvSpPr>
          <p:nvPr>
            <p:ph sz="half" idx="1"/>
          </p:nvPr>
        </p:nvSpPr>
        <p:spPr/>
        <p:txBody>
          <a:bodyPr>
            <a:normAutofit/>
          </a:bodyPr>
          <a:lstStyle/>
          <a:p>
            <a:pPr marL="0" indent="0">
              <a:buNone/>
            </a:pPr>
            <a:r>
              <a:rPr lang="de-DE" dirty="0"/>
              <a:t>Unsere Schlosserei ist seit vielen Jahren auf die Metallverarbeitung im </a:t>
            </a:r>
            <a:r>
              <a:rPr lang="de-DE" dirty="0">
                <a:hlinkClick r:id="rId2"/>
              </a:rPr>
              <a:t>Maschinenbau</a:t>
            </a:r>
            <a:r>
              <a:rPr lang="de-DE" dirty="0"/>
              <a:t> spezialisiert. Hierbei haben wir uns, neben der klassischen Einzelteil- und Kleinserienfertigung, auch auf klassische Reparaturarbeiten spezialisiert. </a:t>
            </a:r>
          </a:p>
        </p:txBody>
      </p:sp>
      <p:pic>
        <p:nvPicPr>
          <p:cNvPr id="5" name="Inhaltsplatzhalt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63511" y="2487112"/>
            <a:ext cx="3715909" cy="3598863"/>
          </a:xfrm>
        </p:spPr>
      </p:pic>
    </p:spTree>
    <p:extLst>
      <p:ext uri="{BB962C8B-B14F-4D97-AF65-F5344CB8AC3E}">
        <p14:creationId xmlns:p14="http://schemas.microsoft.com/office/powerpoint/2010/main" val="2393763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CNC Sägen</a:t>
            </a:r>
            <a:endParaRPr lang="de-DE" dirty="0"/>
          </a:p>
        </p:txBody>
      </p:sp>
      <p:sp>
        <p:nvSpPr>
          <p:cNvPr id="3" name="Inhaltsplatzhalter 2"/>
          <p:cNvSpPr>
            <a:spLocks noGrp="1"/>
          </p:cNvSpPr>
          <p:nvPr>
            <p:ph sz="half" idx="1"/>
          </p:nvPr>
        </p:nvSpPr>
        <p:spPr/>
        <p:txBody>
          <a:bodyPr>
            <a:normAutofit/>
          </a:bodyPr>
          <a:lstStyle/>
          <a:p>
            <a:pPr marL="0" indent="0">
              <a:buNone/>
            </a:pPr>
            <a:r>
              <a:rPr lang="de-DE" dirty="0"/>
              <a:t>HSS Fertigungstechnik bietet seinen Kunden vollautomatisches CNC Sägen </a:t>
            </a:r>
            <a:r>
              <a:rPr lang="de-DE" dirty="0" smtClean="0"/>
              <a:t>verschiedenster Materialien mit </a:t>
            </a:r>
            <a:r>
              <a:rPr lang="de-DE" dirty="0"/>
              <a:t>anschließender Nachbearbeitung der Werkstoffe. </a:t>
            </a:r>
            <a:endParaRPr lang="de-DE" dirty="0" smtClean="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19368" y="2587313"/>
            <a:ext cx="4465168" cy="3348876"/>
          </a:xfrm>
        </p:spPr>
      </p:pic>
    </p:spTree>
    <p:extLst>
      <p:ext uri="{BB962C8B-B14F-4D97-AF65-F5344CB8AC3E}">
        <p14:creationId xmlns:p14="http://schemas.microsoft.com/office/powerpoint/2010/main" val="48033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Glasperlstrahlen</a:t>
            </a:r>
            <a:endParaRPr lang="de-DE" dirty="0"/>
          </a:p>
        </p:txBody>
      </p:sp>
      <p:sp>
        <p:nvSpPr>
          <p:cNvPr id="3" name="Inhaltsplatzhalter 2"/>
          <p:cNvSpPr>
            <a:spLocks noGrp="1"/>
          </p:cNvSpPr>
          <p:nvPr>
            <p:ph sz="half" idx="1"/>
          </p:nvPr>
        </p:nvSpPr>
        <p:spPr/>
        <p:txBody>
          <a:bodyPr>
            <a:normAutofit/>
          </a:bodyPr>
          <a:lstStyle/>
          <a:p>
            <a:pPr marL="0" indent="0">
              <a:buNone/>
            </a:pPr>
            <a:r>
              <a:rPr lang="de-DE" dirty="0"/>
              <a:t>Glasperlstrahlen gehört zu den Dienstleistungen, </a:t>
            </a:r>
            <a:r>
              <a:rPr lang="de-DE" dirty="0" smtClean="0"/>
              <a:t>welches </a:t>
            </a:r>
            <a:r>
              <a:rPr lang="de-DE" dirty="0"/>
              <a:t>ein Werkstück besonders </a:t>
            </a:r>
            <a:r>
              <a:rPr lang="de-DE" dirty="0" smtClean="0"/>
              <a:t>veredelt. Wir können eine Größe von max. 400 mm x 1000 mm bearbeiten. </a:t>
            </a:r>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95287" y="2550984"/>
            <a:ext cx="2699147" cy="3598863"/>
          </a:xfrm>
        </p:spPr>
      </p:pic>
    </p:spTree>
    <p:extLst>
      <p:ext uri="{BB962C8B-B14F-4D97-AF65-F5344CB8AC3E}">
        <p14:creationId xmlns:p14="http://schemas.microsoft.com/office/powerpoint/2010/main" val="3388041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Richten</a:t>
            </a:r>
            <a:endParaRPr lang="de-DE" dirty="0"/>
          </a:p>
        </p:txBody>
      </p:sp>
      <p:sp>
        <p:nvSpPr>
          <p:cNvPr id="3" name="Inhaltsplatzhalter 2"/>
          <p:cNvSpPr>
            <a:spLocks noGrp="1"/>
          </p:cNvSpPr>
          <p:nvPr>
            <p:ph sz="half" idx="1"/>
          </p:nvPr>
        </p:nvSpPr>
        <p:spPr/>
        <p:txBody>
          <a:bodyPr>
            <a:normAutofit fontScale="92500" lnSpcReduction="10000"/>
          </a:bodyPr>
          <a:lstStyle/>
          <a:p>
            <a:pPr marL="0" indent="0">
              <a:buNone/>
            </a:pPr>
            <a:r>
              <a:rPr lang="de-DE" dirty="0"/>
              <a:t>Die Werkstoffbearbeitung mit einer Hydraulikpresse gehört seit vielen Jahren ebenfalls zu unseren Dienstleistungen, denn viele unserer Kunden möchten zusätzlich eine Bearbeitung in puncto </a:t>
            </a:r>
            <a:r>
              <a:rPr lang="de-DE" dirty="0" smtClean="0"/>
              <a:t>Richten</a:t>
            </a:r>
            <a:r>
              <a:rPr lang="de-DE" dirty="0"/>
              <a:t> </a:t>
            </a:r>
            <a:r>
              <a:rPr lang="de-DE" dirty="0" smtClean="0"/>
              <a:t>und Biegen. </a:t>
            </a:r>
            <a:r>
              <a:rPr lang="de-DE" dirty="0"/>
              <a:t>Unsere Hydraulikpresse lässt sich sehr </a:t>
            </a:r>
            <a:r>
              <a:rPr lang="de-DE" dirty="0" smtClean="0"/>
              <a:t>filigran bedienen und erzielt </a:t>
            </a:r>
            <a:r>
              <a:rPr lang="de-DE" dirty="0"/>
              <a:t>immer die gewünschten Ergebnisse. </a:t>
            </a:r>
            <a:r>
              <a:rPr lang="de-DE" dirty="0" smtClean="0"/>
              <a:t>Selbst Kugellager können wir bei Bedarf </a:t>
            </a:r>
            <a:r>
              <a:rPr lang="de-DE" dirty="0" err="1" smtClean="0"/>
              <a:t>einpressen.Wir</a:t>
            </a:r>
            <a:r>
              <a:rPr lang="de-DE" dirty="0" smtClean="0"/>
              <a:t> </a:t>
            </a:r>
            <a:r>
              <a:rPr lang="de-DE" dirty="0"/>
              <a:t>verwenden eine Hydraulikpresse unter 320 </a:t>
            </a:r>
            <a:r>
              <a:rPr lang="de-DE" dirty="0" smtClean="0"/>
              <a:t>BAR.</a:t>
            </a:r>
          </a:p>
          <a:p>
            <a:pPr marL="0" indent="0">
              <a:buNone/>
            </a:pPr>
            <a:endParaRPr lang="de-DE" dirty="0"/>
          </a:p>
        </p:txBody>
      </p:sp>
      <p:pic>
        <p:nvPicPr>
          <p:cNvPr id="5" name="Inhaltsplatzhalt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78811" y="2468606"/>
            <a:ext cx="2699147" cy="3598863"/>
          </a:xfrm>
        </p:spPr>
      </p:pic>
    </p:spTree>
    <p:extLst>
      <p:ext uri="{BB962C8B-B14F-4D97-AF65-F5344CB8AC3E}">
        <p14:creationId xmlns:p14="http://schemas.microsoft.com/office/powerpoint/2010/main" val="3436099957"/>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TM03457515[[fn=Aussicht]]</Template>
  <TotalTime>0</TotalTime>
  <Words>826</Words>
  <Application>Microsoft Office PowerPoint</Application>
  <PresentationFormat>Breitbild</PresentationFormat>
  <Paragraphs>134</Paragraphs>
  <Slides>27</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27</vt:i4>
      </vt:variant>
    </vt:vector>
  </HeadingPairs>
  <TitlesOfParts>
    <vt:vector size="30" baseType="lpstr">
      <vt:lpstr>Arial</vt:lpstr>
      <vt:lpstr>Trebuchet MS</vt:lpstr>
      <vt:lpstr>Berlin</vt:lpstr>
      <vt:lpstr>HSS Fertigungstechnik</vt:lpstr>
      <vt:lpstr>Unsere Leistungen im Überblick</vt:lpstr>
      <vt:lpstr>Konventionelles Drehen</vt:lpstr>
      <vt:lpstr>CNC Drehen</vt:lpstr>
      <vt:lpstr>CNC Fräsen</vt:lpstr>
      <vt:lpstr>Schlosserei</vt:lpstr>
      <vt:lpstr>CNC Sägen</vt:lpstr>
      <vt:lpstr>Glasperlstrahlen</vt:lpstr>
      <vt:lpstr>Richten</vt:lpstr>
      <vt:lpstr>Schweißerei</vt:lpstr>
      <vt:lpstr>Fremdleistungen</vt:lpstr>
      <vt:lpstr>Galvanisches Verzinken </vt:lpstr>
      <vt:lpstr>Galvanisches Vernickeln </vt:lpstr>
      <vt:lpstr>Brünieren</vt:lpstr>
      <vt:lpstr>Eloxieren</vt:lpstr>
      <vt:lpstr>Unser Maschinenpark</vt:lpstr>
      <vt:lpstr>CNC Bearbeitung</vt:lpstr>
      <vt:lpstr>Fräsmaschinen</vt:lpstr>
      <vt:lpstr>Sägen</vt:lpstr>
      <vt:lpstr>Säulenbohrmaschinen</vt:lpstr>
      <vt:lpstr>Gewindeschneider</vt:lpstr>
      <vt:lpstr>Schweißtechnik</vt:lpstr>
      <vt:lpstr>Drehbänke</vt:lpstr>
      <vt:lpstr>Weitere Maschinen</vt:lpstr>
      <vt:lpstr>Lagerbestände Teil 1</vt:lpstr>
      <vt:lpstr>Lagerbestände Teil 2</vt:lpstr>
      <vt:lpstr>Lagerbestände Teil 3</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HSS Fertigungstechnik</dc:title>
  <dc:creator>Windows-Benutzer</dc:creator>
  <cp:lastModifiedBy>Projektmanagement</cp:lastModifiedBy>
  <cp:revision>24</cp:revision>
  <cp:lastPrinted>2021-08-19T09:28:23Z</cp:lastPrinted>
  <dcterms:created xsi:type="dcterms:W3CDTF">2021-08-19T07:48:57Z</dcterms:created>
  <dcterms:modified xsi:type="dcterms:W3CDTF">2024-04-25T06:49:19Z</dcterms:modified>
</cp:coreProperties>
</file>